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sldIdLst>
    <p:sldId id="256" r:id="rId2"/>
    <p:sldId id="258" r:id="rId3"/>
    <p:sldId id="257" r:id="rId4"/>
    <p:sldId id="263" r:id="rId5"/>
    <p:sldId id="259" r:id="rId6"/>
    <p:sldId id="260" r:id="rId7"/>
    <p:sldId id="270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95D6-B52E-4D91-B1F1-DF5F836ACC1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9B6FB-1951-461D-82E0-7B715895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9B6FB-1951-461D-82E0-7B71589572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7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E54F4-A6DA-4133-8810-423CDCF28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8C94B0-701A-4086-A55F-3989B0597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BF329-6C32-4F44-8290-C091B85B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2E306-F704-4688-8909-5CF86B98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06A489-A0BC-4A02-8A1B-2F3122CF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70B41-4930-42DB-AF7E-A6715577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94BDAD-181F-4F4F-9DDA-80D9D7AD8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21521-FB63-42EA-BCEB-DC105B0D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EDD53-5E76-410C-A596-4F2F6F1B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C9E6-7E2D-40C9-8BD1-15908A67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1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599391-21C1-44C6-8B62-B3E14590E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AFA036-BBAD-44AF-91AD-8CD1C1C5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BCCDD-34FA-4614-BADB-FE4C2BB2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089CB-8DF7-484D-9D7A-5B615696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8C1F9-6D19-4358-8489-2AFD2EDE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2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7A254-9FBB-41AE-B257-8DDDFF8C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A25E5-9D62-4352-A550-6E1A4F335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ACEF72-98CD-4CAD-A793-37D313B5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AB7F1-FE8D-4FF1-8E11-D869C6C1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65D8C-D3F9-4091-901D-9C1F6890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3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65CE-C0C9-417E-AB46-DC263EDC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D5D55-878B-4A3E-A00A-E6BFF069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03F48-0070-4628-8939-6D86844E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4EE16-A0B8-46D5-9493-21A015B4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03BCAB-B9CE-4787-9A3B-4312D88F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8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80DBB-469F-45D6-A099-8D9B6455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77242-0A32-4887-BC1A-89A8A75FE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55CEE4-E143-4C73-AC40-4D2CE5AC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5DECAE-F3DF-4277-988C-2F2CC97B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4C1F4-9ED4-4265-88F5-39D9D19F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875EC0-64FB-44D6-80A9-55A0BE0F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0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0358C-AF47-4929-A098-49A6B66F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B38FFA-6D1D-4A11-863B-213D3B6C8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39128C-8EDA-4262-AAC7-A1116CDF5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71CFFD-3428-482D-AC7B-C11C7C14B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44EE5-399C-4AB9-BE14-FCB3EDB36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10D16-9034-4818-AC1B-2F343032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901AE1-3DA8-4D53-9E24-AF5D3BDA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EB4743-FE66-42BC-9312-8541A14C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6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BA97D-8058-4A18-986B-61B59BE8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4AE076-0E23-4ABB-B530-D141B8F0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AAF6E-DBB9-431D-85D3-79F358E5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423819-F27A-42D9-92AE-9D42EC26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2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BBBFA4-6269-4DF2-AA43-7D3ECCD0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DED2AA-3D19-4DDC-8DEB-C068C5C5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164FF5-5FF8-4671-B28C-4A363A1F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7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B1F97-7B57-4281-AD62-DFE21AA5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E85C7C-CBA8-466E-83C0-4F475E41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1B5E1B-06B3-4E03-98C2-D1D6E04CE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50FB79-845F-4F97-ADFD-E706EBF6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F1C547-53D6-4986-A3A4-D45ABC7C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BD8824-5989-40A3-AD12-441371E8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220B-BB0F-4EA9-8B87-CF4893FF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FF5188-0CFC-4919-9A05-9B193DB6A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4BB532-7FF6-4423-970A-5192EA5E0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F72B20-6A2A-4BFC-B611-38630914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ECE86-114B-4F98-93F7-9765C0B3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1758A-9C02-46A3-8C43-4AF267EA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4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05BB0-5EC9-4749-A251-E9D34BCC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45E349-E576-4A8E-81EB-28CCDFFA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C9D70-6E5C-44F3-9816-029B0EE8B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8F3F5-BD2A-4987-9E15-B3485B409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19A9B-B292-428A-83A8-72EDE9B7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2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Желтые тюльпаны">
            <a:extLst>
              <a:ext uri="{FF2B5EF4-FFF2-40B4-BE49-F238E27FC236}">
                <a16:creationId xmlns:a16="http://schemas.microsoft.com/office/drawing/2014/main" id="{36C03DF1-9AF9-40D1-814E-A5CF1DC78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1" r="23010" b="48"/>
          <a:stretch/>
        </p:blipFill>
        <p:spPr>
          <a:xfrm>
            <a:off x="3648804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1F6243D-7BB8-404E-833D-83CB91E74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75" y="1646053"/>
            <a:ext cx="9481624" cy="4965762"/>
          </a:xfrm>
        </p:spPr>
        <p:txBody>
          <a:bodyPr anchor="b">
            <a:normAutofit fontScale="90000"/>
          </a:bodyPr>
          <a:lstStyle/>
          <a:p>
            <a: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</a:t>
            </a:r>
            <a:br>
              <a:rPr lang="ru-RU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«Сказки советского писателя </a:t>
            </a:r>
            <a:r>
              <a:rPr lang="ru-RU" sz="6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С.Я.Маршака</a:t>
            </a:r>
            <a:r>
              <a:rPr lang="ru-RU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4800" i="1" dirty="0">
                <a:solidFill>
                  <a:srgbClr val="C00000"/>
                </a:solidFill>
              </a:rPr>
            </a:br>
            <a:br>
              <a:rPr lang="ru-RU" sz="4800" i="1" dirty="0">
                <a:solidFill>
                  <a:srgbClr val="C00000"/>
                </a:solidFill>
              </a:rPr>
            </a:b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err="1">
                <a:solidFill>
                  <a:srgbClr val="C00000"/>
                </a:solidFill>
              </a:rPr>
              <a:t>Тетёркина</a:t>
            </a:r>
            <a:r>
              <a:rPr lang="ru-RU" sz="3600" b="1" dirty="0">
                <a:solidFill>
                  <a:srgbClr val="C00000"/>
                </a:solidFill>
              </a:rPr>
              <a:t> Анна Юрьевна,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воспитатель 1КК.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err="1">
                <a:solidFill>
                  <a:srgbClr val="C00000"/>
                </a:solidFill>
              </a:rPr>
              <a:t>Непрокина</a:t>
            </a:r>
            <a:r>
              <a:rPr lang="ru-RU" sz="3600" b="1" dirty="0">
                <a:solidFill>
                  <a:srgbClr val="C00000"/>
                </a:solidFill>
              </a:rPr>
              <a:t> Ольга Дмитриевна,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музыкальный руководитель ВКК.</a:t>
            </a:r>
            <a:br>
              <a:rPr lang="ru-RU" sz="3700" dirty="0"/>
            </a:br>
            <a:endParaRPr lang="ru-RU" sz="37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580F894-24CF-4318-BF24-43B721701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986" y="420034"/>
            <a:ext cx="9138644" cy="789788"/>
          </a:xfrm>
        </p:spPr>
        <p:txBody>
          <a:bodyPr>
            <a:normAutofit/>
          </a:bodyPr>
          <a:lstStyle/>
          <a:p>
            <a:r>
              <a:rPr lang="ru-RU" sz="2000" b="1" dirty="0"/>
              <a:t>МУНИЦИПАЛЬНОЕ АВТОНОМНОЕ ДОШКОЛЬНОЕ ОБРАЗОВАТЕЛЬНОЕ УЧРЕЖДЕНИЕ ДЕТСКИЙ САД  № 563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2867D7B-6ABF-4079-B461-4D75389C2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r="20019"/>
          <a:stretch/>
        </p:blipFill>
        <p:spPr bwMode="auto">
          <a:xfrm>
            <a:off x="98475" y="4728302"/>
            <a:ext cx="1891405" cy="2006606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32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558C4D4-A70D-4A2A-99E5-C7D29088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870" y="365125"/>
            <a:ext cx="6322897" cy="2333830"/>
          </a:xfrm>
        </p:spPr>
        <p:txBody>
          <a:bodyPr>
            <a:norm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выставки рисунков детей  по спектаклю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Объект 13" descr="Изображение выглядит как текст, человек, стоящий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43A560FE-212B-A2F2-FD1B-2B93444557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36" y="2492856"/>
            <a:ext cx="5333361" cy="4000019"/>
          </a:xfrm>
        </p:spPr>
      </p:pic>
      <p:pic>
        <p:nvPicPr>
          <p:cNvPr id="22" name="Объект 21" descr="Изображение выглядит как текст, ребенок, мальчик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2573767E-D71D-611C-F2C4-0F66427D67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9" y="3628101"/>
            <a:ext cx="4025348" cy="3019012"/>
          </a:xfrm>
        </p:spPr>
      </p:pic>
      <p:pic>
        <p:nvPicPr>
          <p:cNvPr id="26" name="Рисунок 2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1BDC265-10A0-A909-2921-7A3598A28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9" y="365125"/>
            <a:ext cx="4025347" cy="30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2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4A27B-064F-4DBE-BC32-5B9DF280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956603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351FFE-8CB9-4E36-8A3B-DDDA5BCB1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74" y="1189038"/>
            <a:ext cx="5899102" cy="161043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В группе пополнена предметно–развивающая среда костюмами, декорациями, атрибутами к спектаклю, видами театра, персонажами кукольного театра.</a:t>
            </a:r>
          </a:p>
          <a:p>
            <a:pPr algn="ctr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B0B7AC5-AF80-433D-8179-5F1DD4245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3032" y="956604"/>
            <a:ext cx="5628968" cy="161043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У дошкольников развит устойчивый интерес к театрально-игровой деятельности, желание участвовать в спектакле по сюжету сказки.</a:t>
            </a:r>
          </a:p>
          <a:p>
            <a:endParaRPr lang="ru-RU" dirty="0"/>
          </a:p>
        </p:txBody>
      </p:sp>
      <p:pic>
        <p:nvPicPr>
          <p:cNvPr id="18" name="Объект 17" descr="Изображение выглядит как человек, в помещении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251DBA0E-9A09-DDBF-A3F6-75D37F9C49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5" y="2224726"/>
            <a:ext cx="3024565" cy="3964937"/>
          </a:xfrm>
        </p:spPr>
      </p:pic>
      <p:pic>
        <p:nvPicPr>
          <p:cNvPr id="9" name="Объект 8" descr="Изображение выглядит как стена, в помещении, фаршированны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9B2616FD-3099-0C7D-F4A9-309A52640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4" y="2479249"/>
            <a:ext cx="4947219" cy="3710414"/>
          </a:xfrm>
        </p:spPr>
      </p:pic>
    </p:spTree>
    <p:extLst>
      <p:ext uri="{BB962C8B-B14F-4D97-AF65-F5344CB8AC3E}">
        <p14:creationId xmlns:p14="http://schemas.microsoft.com/office/powerpoint/2010/main" val="159653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B3A3FF-8EE3-498B-8C43-57F2DE9A2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73ACD-7449-4360-AD03-3F7F4685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628" y="821048"/>
            <a:ext cx="3434321" cy="3427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Воспитанники умеют импровизировать </a:t>
            </a:r>
            <a:br>
              <a:rPr lang="ru-RU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образы сказочных героев,</a:t>
            </a:r>
            <a:br>
              <a:rPr lang="ru-RU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используя различные средства </a:t>
            </a:r>
            <a:r>
              <a:rPr lang="en-US" sz="24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выразительности</a:t>
            </a:r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4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мимику</a:t>
            </a:r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жесты</a:t>
            </a:r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движения</a:t>
            </a:r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интонацию</a:t>
            </a:r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).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983B4D-AA9E-4FCA-A321-B87362793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2446384" cy="57778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2432161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2446384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301C2BB-DB57-4102-942F-58F9FE598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9" r="26997" b="1"/>
          <a:stretch/>
        </p:blipFill>
        <p:spPr bwMode="auto">
          <a:xfrm flipH="1">
            <a:off x="9214337" y="3904006"/>
            <a:ext cx="2538684" cy="294441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 descr="Изображение выглядит как в помещении, занавес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ECCAF62-E6D3-CE68-A7A0-31896694AD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0" y="3653163"/>
            <a:ext cx="3291721" cy="2468790"/>
          </a:xfrm>
        </p:spPr>
      </p:pic>
      <p:pic>
        <p:nvPicPr>
          <p:cNvPr id="18" name="Объект 17" descr="Изображение выглядит как человек, в помещении, занавеска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4A284005-CD53-AB68-07B3-C60F6654D7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51" y="3596848"/>
            <a:ext cx="3441895" cy="2581421"/>
          </a:xfrm>
        </p:spPr>
      </p:pic>
      <p:pic>
        <p:nvPicPr>
          <p:cNvPr id="21" name="Рисунок 20" descr="Изображение выглядит как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63630238-C6F2-876F-3845-4E671E5E3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9" y="932052"/>
            <a:ext cx="3291721" cy="246879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еловек, стоящий, группа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15CEB9F3-9F2A-9EEC-D40E-69B5FA761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51" y="847261"/>
            <a:ext cx="3441895" cy="2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2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C9EF6-EFB1-49BC-B6A6-335A3FE1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8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Дети становятся дружнее, </a:t>
            </a:r>
            <a:r>
              <a:rPr lang="ru-RU" sz="3600" b="1" dirty="0" err="1">
                <a:solidFill>
                  <a:srgbClr val="C00000"/>
                </a:solidFill>
              </a:rPr>
              <a:t>сплоченнее</a:t>
            </a:r>
            <a:r>
              <a:rPr lang="ru-RU" sz="3600" b="1" dirty="0">
                <a:solidFill>
                  <a:srgbClr val="C00000"/>
                </a:solidFill>
              </a:rPr>
              <a:t>, зарождается чувство партнерства, взаимовыручки.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 Дошкольники овладевают навыками публичных выступлений.</a:t>
            </a:r>
            <a:br>
              <a:rPr lang="ru-RU" dirty="0"/>
            </a:br>
            <a:endParaRPr lang="ru-RU" dirty="0"/>
          </a:p>
        </p:txBody>
      </p:sp>
      <p:pic>
        <p:nvPicPr>
          <p:cNvPr id="13" name="Объект 12" descr="Изображение выглядит как в помещении, ребенок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66CEE75F-A12C-98D5-AE71-76334E2E2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2" y="2027583"/>
            <a:ext cx="6411536" cy="4465292"/>
          </a:xfrm>
        </p:spPr>
      </p:pic>
    </p:spTree>
    <p:extLst>
      <p:ext uri="{BB962C8B-B14F-4D97-AF65-F5344CB8AC3E}">
        <p14:creationId xmlns:p14="http://schemas.microsoft.com/office/powerpoint/2010/main" val="98218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Желтые тюльпаны">
            <a:extLst>
              <a:ext uri="{FF2B5EF4-FFF2-40B4-BE49-F238E27FC236}">
                <a16:creationId xmlns:a16="http://schemas.microsoft.com/office/drawing/2014/main" id="{37729A92-A78E-41C3-BD19-EB428E884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1" r="23010" b="48"/>
          <a:stretch/>
        </p:blipFill>
        <p:spPr>
          <a:xfrm>
            <a:off x="0" y="10"/>
            <a:ext cx="12317316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625047B-DB56-456B-808B-2B4227BA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7" name="Объект 6" descr="Изображение выглядит как пол, в помещении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DCF4D8CD-ABB9-941B-E324-097568C9B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27" y="1510748"/>
            <a:ext cx="7368878" cy="5178287"/>
          </a:xfrm>
        </p:spPr>
      </p:pic>
    </p:spTree>
    <p:extLst>
      <p:ext uri="{BB962C8B-B14F-4D97-AF65-F5344CB8AC3E}">
        <p14:creationId xmlns:p14="http://schemas.microsoft.com/office/powerpoint/2010/main" val="237059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DEC2-8509-4BE2-8701-815526B9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600" b="1" u="sng" dirty="0" err="1">
                <a:solidFill>
                  <a:srgbClr val="C00000"/>
                </a:solidFill>
              </a:rPr>
              <a:t>Цель</a:t>
            </a:r>
            <a:r>
              <a:rPr lang="en-US" sz="2600" b="1" u="sng" dirty="0">
                <a:solidFill>
                  <a:srgbClr val="C00000"/>
                </a:solidFill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</a:rPr>
              <a:t>проекта</a:t>
            </a:r>
            <a:r>
              <a:rPr lang="en-US" sz="2600" b="1" u="sng" dirty="0">
                <a:solidFill>
                  <a:srgbClr val="C00000"/>
                </a:solidFill>
              </a:rPr>
              <a:t>: </a:t>
            </a:r>
            <a:r>
              <a:rPr lang="en-US" sz="2600" b="1" dirty="0" err="1"/>
              <a:t>создание</a:t>
            </a:r>
            <a:r>
              <a:rPr lang="en-US" sz="2600" b="1" dirty="0"/>
              <a:t> </a:t>
            </a:r>
            <a:r>
              <a:rPr lang="ru-RU" sz="2600" b="1" dirty="0"/>
              <a:t>комплекса </a:t>
            </a:r>
            <a:r>
              <a:rPr lang="en-US" sz="2600" b="1" dirty="0" err="1"/>
              <a:t>условий</a:t>
            </a:r>
            <a:r>
              <a:rPr lang="en-US" sz="2600" b="1" dirty="0"/>
              <a:t> </a:t>
            </a:r>
            <a:r>
              <a:rPr lang="en-US" sz="2600" b="1" dirty="0" err="1"/>
              <a:t>для</a:t>
            </a:r>
            <a:r>
              <a:rPr lang="en-US" sz="2600" b="1" dirty="0"/>
              <a:t> </a:t>
            </a:r>
            <a:r>
              <a:rPr lang="ru-RU" sz="2600" b="1" dirty="0"/>
              <a:t>выявления, сопровождения и поддержки одаренных детей</a:t>
            </a:r>
            <a:r>
              <a:rPr lang="en-US" sz="2600" b="1" dirty="0"/>
              <a:t>, </a:t>
            </a:r>
            <a:r>
              <a:rPr lang="en-US" sz="2600" b="1" dirty="0" err="1"/>
              <a:t>реализации</a:t>
            </a:r>
            <a:r>
              <a:rPr lang="en-US" sz="2600" b="1" dirty="0"/>
              <a:t> </a:t>
            </a:r>
            <a:r>
              <a:rPr lang="en-US" sz="2600" b="1" dirty="0" err="1"/>
              <a:t>их</a:t>
            </a:r>
            <a:r>
              <a:rPr lang="en-US" sz="2600" b="1" dirty="0"/>
              <a:t> </a:t>
            </a:r>
            <a:r>
              <a:rPr lang="en-US" sz="2600" b="1" dirty="0" err="1"/>
              <a:t>личностного</a:t>
            </a:r>
            <a:r>
              <a:rPr lang="en-US" sz="2600" b="1" dirty="0"/>
              <a:t> </a:t>
            </a:r>
            <a:r>
              <a:rPr lang="en-US" sz="2600" b="1" dirty="0" err="1"/>
              <a:t>потенциала</a:t>
            </a:r>
            <a:r>
              <a:rPr lang="en-US" sz="2600" b="1" dirty="0"/>
              <a:t>, </a:t>
            </a:r>
            <a:r>
              <a:rPr lang="en-US" sz="2600" b="1" dirty="0" err="1"/>
              <a:t>социализации</a:t>
            </a:r>
            <a:r>
              <a:rPr lang="en-US" sz="2600" b="1" dirty="0"/>
              <a:t>.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139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CC90E7-3DD5-44AF-9E38-77DEECD90AC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r="20019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Объект 5">
            <a:extLst>
              <a:ext uri="{FF2B5EF4-FFF2-40B4-BE49-F238E27FC236}">
                <a16:creationId xmlns:a16="http://schemas.microsoft.com/office/drawing/2014/main" id="{238C0338-9DF6-46CC-B1E6-C66C9D9EF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9768" y="2002056"/>
            <a:ext cx="7779183" cy="483765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/>
            <a:r>
              <a:rPr lang="en-US" b="1" u="sng" dirty="0" err="1">
                <a:solidFill>
                  <a:srgbClr val="C00000"/>
                </a:solidFill>
              </a:rPr>
              <a:t>Задачи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 err="1"/>
              <a:t>активизация</a:t>
            </a:r>
            <a:r>
              <a:rPr lang="en-US" sz="2400" dirty="0"/>
              <a:t> </a:t>
            </a:r>
            <a:r>
              <a:rPr lang="en-US" sz="2400" dirty="0" err="1"/>
              <a:t>познавательной</a:t>
            </a:r>
            <a:r>
              <a:rPr lang="en-US" sz="2400" dirty="0"/>
              <a:t>, </a:t>
            </a:r>
            <a:r>
              <a:rPr lang="en-US" sz="2400" dirty="0" err="1"/>
              <a:t>интеллектуальной</a:t>
            </a:r>
            <a:r>
              <a:rPr lang="en-US" sz="2400" dirty="0"/>
              <a:t> и </a:t>
            </a:r>
            <a:r>
              <a:rPr lang="en-US" sz="2400" dirty="0" err="1"/>
              <a:t>творческой</a:t>
            </a:r>
            <a:r>
              <a:rPr lang="en-US" sz="2400" dirty="0"/>
              <a:t> </a:t>
            </a:r>
            <a:r>
              <a:rPr lang="en-US" sz="2400" dirty="0" err="1"/>
              <a:t>инициативы</a:t>
            </a:r>
            <a:r>
              <a:rPr lang="en-US" sz="2400" dirty="0"/>
              <a:t> </a:t>
            </a:r>
            <a:r>
              <a:rPr lang="en-US" sz="2400" dirty="0" err="1"/>
              <a:t>дошкольников</a:t>
            </a:r>
            <a:r>
              <a:rPr lang="en-US" sz="2400" dirty="0"/>
              <a:t>, </a:t>
            </a:r>
            <a:r>
              <a:rPr lang="en-US" sz="2400" dirty="0" err="1"/>
              <a:t>средствами</a:t>
            </a:r>
            <a:r>
              <a:rPr lang="en-US" sz="2400" dirty="0"/>
              <a:t> </a:t>
            </a:r>
            <a:r>
              <a:rPr lang="en-US" sz="2400" dirty="0" err="1"/>
              <a:t>театрально-игровой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;</a:t>
            </a:r>
          </a:p>
          <a:p>
            <a:pPr lvl="0"/>
            <a:r>
              <a:rPr lang="en-US" sz="2400" dirty="0" err="1"/>
              <a:t>побуждение</a:t>
            </a:r>
            <a:r>
              <a:rPr lang="en-US" sz="2400" dirty="0"/>
              <a:t> к </a:t>
            </a:r>
            <a:r>
              <a:rPr lang="en-US" sz="2400" dirty="0" err="1"/>
              <a:t>импровизации</a:t>
            </a:r>
            <a:r>
              <a:rPr lang="en-US" sz="2400" dirty="0"/>
              <a:t> с </a:t>
            </a:r>
            <a:r>
              <a:rPr lang="en-US" sz="2400" dirty="0" err="1"/>
              <a:t>использованием</a:t>
            </a:r>
            <a:r>
              <a:rPr lang="en-US" sz="2400" dirty="0"/>
              <a:t>, </a:t>
            </a:r>
            <a:r>
              <a:rPr lang="en-US" sz="2400" dirty="0" err="1"/>
              <a:t>доступных</a:t>
            </a:r>
            <a:r>
              <a:rPr lang="en-US" sz="2400" dirty="0"/>
              <a:t> </a:t>
            </a:r>
            <a:r>
              <a:rPr lang="en-US" sz="2400" dirty="0" err="1"/>
              <a:t>каждому</a:t>
            </a:r>
            <a:r>
              <a:rPr lang="en-US" sz="2400" dirty="0"/>
              <a:t> </a:t>
            </a:r>
            <a:r>
              <a:rPr lang="en-US" sz="2400" dirty="0" err="1"/>
              <a:t>ребенку</a:t>
            </a:r>
            <a:r>
              <a:rPr lang="en-US" sz="2400" dirty="0"/>
              <a:t>  </a:t>
            </a:r>
            <a:r>
              <a:rPr lang="en-US" sz="2400" dirty="0" err="1"/>
              <a:t>средств</a:t>
            </a:r>
            <a:r>
              <a:rPr lang="en-US" sz="2400" dirty="0"/>
              <a:t> </a:t>
            </a:r>
            <a:r>
              <a:rPr lang="en-US" sz="2400" dirty="0" err="1"/>
              <a:t>выразительности</a:t>
            </a:r>
            <a:r>
              <a:rPr lang="en-US" sz="2400" dirty="0"/>
              <a:t> (</a:t>
            </a:r>
            <a:r>
              <a:rPr lang="en-US" sz="2400" dirty="0" err="1"/>
              <a:t>мимики</a:t>
            </a:r>
            <a:r>
              <a:rPr lang="en-US" sz="2400" dirty="0"/>
              <a:t>, </a:t>
            </a:r>
            <a:r>
              <a:rPr lang="en-US" sz="2400" dirty="0" err="1"/>
              <a:t>жестов</a:t>
            </a:r>
            <a:r>
              <a:rPr lang="en-US" sz="2400" dirty="0"/>
              <a:t>, </a:t>
            </a:r>
            <a:r>
              <a:rPr lang="en-US" sz="2400" dirty="0" err="1"/>
              <a:t>движений</a:t>
            </a:r>
            <a:r>
              <a:rPr lang="en-US" sz="2400" dirty="0"/>
              <a:t> и </a:t>
            </a:r>
            <a:r>
              <a:rPr lang="en-US" sz="2400" dirty="0" err="1"/>
              <a:t>т.п</a:t>
            </a:r>
            <a:r>
              <a:rPr lang="en-US" sz="2400" dirty="0"/>
              <a:t>.);</a:t>
            </a:r>
          </a:p>
          <a:p>
            <a:pPr lvl="0"/>
            <a:r>
              <a:rPr lang="en-US" sz="2400" dirty="0" err="1"/>
              <a:t>развивитие</a:t>
            </a:r>
            <a:r>
              <a:rPr lang="en-US" sz="2400" dirty="0"/>
              <a:t> </a:t>
            </a:r>
            <a:r>
              <a:rPr lang="en-US" sz="2400" dirty="0" err="1"/>
              <a:t>детского</a:t>
            </a:r>
            <a:r>
              <a:rPr lang="en-US" sz="2400" dirty="0"/>
              <a:t> </a:t>
            </a:r>
            <a:r>
              <a:rPr lang="en-US" sz="2400" dirty="0" err="1"/>
              <a:t>творчества</a:t>
            </a:r>
            <a:r>
              <a:rPr lang="en-US" sz="2400" dirty="0"/>
              <a:t> в </a:t>
            </a:r>
            <a:r>
              <a:rPr lang="en-US" sz="2400" dirty="0" err="1"/>
              <a:t>различных</a:t>
            </a:r>
            <a:r>
              <a:rPr lang="en-US" sz="2400" dirty="0"/>
              <a:t> </a:t>
            </a:r>
            <a:r>
              <a:rPr lang="en-US" sz="2400" dirty="0" err="1"/>
              <a:t>видах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 (</a:t>
            </a:r>
            <a:r>
              <a:rPr lang="en-US" sz="2400" dirty="0" err="1"/>
              <a:t>продуктивной</a:t>
            </a:r>
            <a:r>
              <a:rPr lang="en-US" sz="2400" dirty="0"/>
              <a:t>, </a:t>
            </a:r>
            <a:r>
              <a:rPr lang="en-US" sz="2400" dirty="0" err="1"/>
              <a:t>речевой</a:t>
            </a:r>
            <a:r>
              <a:rPr lang="en-US" sz="2400" dirty="0"/>
              <a:t>, </a:t>
            </a:r>
            <a:r>
              <a:rPr lang="en-US" sz="2400" dirty="0" err="1"/>
              <a:t>игровой</a:t>
            </a:r>
            <a:r>
              <a:rPr lang="en-US" sz="2400" dirty="0"/>
              <a:t>);</a:t>
            </a:r>
          </a:p>
          <a:p>
            <a:pPr lvl="0"/>
            <a:r>
              <a:rPr lang="en-US" sz="2400" dirty="0" err="1"/>
              <a:t>совершенствование</a:t>
            </a:r>
            <a:r>
              <a:rPr lang="en-US" sz="2400" dirty="0"/>
              <a:t> </a:t>
            </a:r>
            <a:r>
              <a:rPr lang="en-US" sz="2400" dirty="0" err="1"/>
              <a:t>навыков</a:t>
            </a:r>
            <a:r>
              <a:rPr lang="en-US" sz="2400" dirty="0"/>
              <a:t> </a:t>
            </a:r>
            <a:r>
              <a:rPr lang="en-US" sz="2400" dirty="0" err="1"/>
              <a:t>связной</a:t>
            </a:r>
            <a:r>
              <a:rPr lang="en-US" sz="2400" dirty="0"/>
              <a:t> (</a:t>
            </a:r>
            <a:r>
              <a:rPr lang="en-US" sz="2400" dirty="0" err="1"/>
              <a:t>диалогической</a:t>
            </a:r>
            <a:r>
              <a:rPr lang="en-US" sz="2400" dirty="0"/>
              <a:t>, </a:t>
            </a:r>
            <a:r>
              <a:rPr lang="en-US" sz="2400" dirty="0" err="1"/>
              <a:t>монологической</a:t>
            </a:r>
            <a:r>
              <a:rPr lang="en-US" sz="2400" dirty="0"/>
              <a:t>, </a:t>
            </a:r>
            <a:r>
              <a:rPr lang="en-US" sz="2400" dirty="0" err="1"/>
              <a:t>полелогической</a:t>
            </a:r>
            <a:r>
              <a:rPr lang="en-US" sz="2400" dirty="0"/>
              <a:t>) </a:t>
            </a:r>
            <a:r>
              <a:rPr lang="en-US" sz="2400" dirty="0" err="1"/>
              <a:t>речи</a:t>
            </a:r>
            <a:r>
              <a:rPr lang="en-US" sz="2400" dirty="0"/>
              <a:t> </a:t>
            </a:r>
            <a:r>
              <a:rPr lang="en-US" sz="2400" dirty="0" err="1"/>
              <a:t>детей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воспитание</a:t>
            </a:r>
            <a:r>
              <a:rPr lang="en-US" sz="2400" dirty="0"/>
              <a:t> </a:t>
            </a:r>
            <a:r>
              <a:rPr lang="en-US" sz="2400" dirty="0" err="1"/>
              <a:t>умения</a:t>
            </a:r>
            <a:r>
              <a:rPr lang="en-US" sz="2400" dirty="0"/>
              <a:t> </a:t>
            </a:r>
            <a:r>
              <a:rPr lang="en-US" sz="2400" dirty="0" err="1"/>
              <a:t>совместно</a:t>
            </a:r>
            <a:r>
              <a:rPr lang="en-US" sz="2400" dirty="0"/>
              <a:t> </a:t>
            </a:r>
            <a:r>
              <a:rPr lang="en-US" sz="2400" dirty="0" err="1"/>
              <a:t>работать</a:t>
            </a:r>
            <a:r>
              <a:rPr lang="en-US" sz="2400" dirty="0"/>
              <a:t> </a:t>
            </a:r>
            <a:r>
              <a:rPr lang="en-US" sz="2400" dirty="0" err="1"/>
              <a:t>над</a:t>
            </a:r>
            <a:r>
              <a:rPr lang="en-US" sz="2400" dirty="0"/>
              <a:t> </a:t>
            </a:r>
            <a:r>
              <a:rPr lang="en-US" sz="2400" dirty="0" err="1"/>
              <a:t>постановкой</a:t>
            </a:r>
            <a:r>
              <a:rPr lang="en-US" sz="2400" dirty="0"/>
              <a:t>, </a:t>
            </a:r>
            <a:r>
              <a:rPr lang="en-US" sz="2400" dirty="0" err="1"/>
              <a:t>выступать</a:t>
            </a:r>
            <a:r>
              <a:rPr lang="en-US" sz="2400" dirty="0"/>
              <a:t> </a:t>
            </a:r>
            <a:r>
              <a:rPr lang="en-US" sz="2400" dirty="0" err="1"/>
              <a:t>вместе</a:t>
            </a:r>
            <a:r>
              <a:rPr lang="en-US" sz="2400" dirty="0"/>
              <a:t> с </a:t>
            </a:r>
            <a:r>
              <a:rPr lang="en-US" sz="2400" dirty="0" err="1"/>
              <a:t>коллективом</a:t>
            </a:r>
            <a:r>
              <a:rPr lang="en-US" sz="2400" dirty="0"/>
              <a:t> </a:t>
            </a:r>
            <a:r>
              <a:rPr lang="en-US" sz="2400" dirty="0" err="1"/>
              <a:t>сверстников</a:t>
            </a:r>
            <a:r>
              <a:rPr lang="en-US" sz="2400" dirty="0"/>
              <a:t>.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610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91BA24C-8A6D-4B4B-BB41-AC7735D6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68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3C9C265-6EA3-4434-86A8-67CE7E6F6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661779"/>
              </p:ext>
            </p:extLst>
          </p:nvPr>
        </p:nvGraphicFramePr>
        <p:xfrm>
          <a:off x="3727939" y="998806"/>
          <a:ext cx="8464060" cy="589862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8464060">
                  <a:extLst>
                    <a:ext uri="{9D8B030D-6E8A-4147-A177-3AD203B41FA5}">
                      <a16:colId xmlns:a16="http://schemas.microsoft.com/office/drawing/2014/main" val="1005346215"/>
                    </a:ext>
                  </a:extLst>
                </a:gridCol>
              </a:tblGrid>
              <a:tr h="5859194">
                <a:tc>
                  <a:txBody>
                    <a:bodyPr/>
                    <a:lstStyle/>
                    <a:p>
                      <a:pPr algn="just">
                        <a:tabLst>
                          <a:tab pos="156845" algn="l"/>
                        </a:tabLst>
                      </a:pPr>
                      <a:r>
                        <a:rPr lang="en-US" sz="1700" b="1" u="sng" cap="all" spc="60" dirty="0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r>
                        <a:rPr lang="ru-RU" sz="1700" b="1" u="sng" cap="all" spc="60" dirty="0">
                          <a:solidFill>
                            <a:srgbClr val="C00000"/>
                          </a:solidFill>
                          <a:effectLst/>
                        </a:rPr>
                        <a:t>  этап (подготовительный)</a:t>
                      </a:r>
                    </a:p>
                    <a:p>
                      <a:pPr marL="342900" lvl="0" indent="-342900" algn="just" fontAlgn="base"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"/>
                        <a:tabLst>
                          <a:tab pos="156845" algn="l"/>
                        </a:tabLst>
                      </a:pPr>
                      <a:r>
                        <a:rPr lang="ru-RU" sz="1700" b="0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знакомство с творчеством </a:t>
                      </a:r>
                      <a:r>
                        <a:rPr lang="ru-RU" sz="1700" b="0" u="none" strike="noStrike" cap="all" spc="60" dirty="0" err="1">
                          <a:solidFill>
                            <a:schemeClr val="tx1"/>
                          </a:solidFill>
                          <a:effectLst/>
                        </a:rPr>
                        <a:t>С.Я.Маршака</a:t>
                      </a:r>
                      <a:r>
                        <a:rPr lang="ru-RU" sz="1700" b="0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, беседы, чтение сказок, рассматривание иллюстраций. разыгрывание, моделирование сказок </a:t>
                      </a:r>
                      <a:r>
                        <a:rPr lang="ru-RU" sz="1700" b="0" u="none" strike="noStrike" cap="all" spc="60" dirty="0" err="1">
                          <a:solidFill>
                            <a:schemeClr val="tx1"/>
                          </a:solidFill>
                          <a:effectLst/>
                        </a:rPr>
                        <a:t>С.Я.Маршака</a:t>
                      </a:r>
                      <a:r>
                        <a:rPr lang="ru-RU" sz="1700" b="0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"/>
                        <a:tabLst>
                          <a:tab pos="156845" algn="l"/>
                        </a:tabLst>
                        <a:defRPr/>
                      </a:pPr>
                      <a:r>
                        <a:rPr lang="ru-RU" sz="1700" b="0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выбор «сказки о глупом мышонке» и обсуждение ее с детьми, планирование деятельности с детьми и  родителями;</a:t>
                      </a:r>
                    </a:p>
                    <a:p>
                      <a:pPr marL="342900" lvl="0" indent="-342900" algn="just" fontAlgn="base"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"/>
                        <a:tabLst>
                          <a:tab pos="156845" algn="l"/>
                        </a:tabLst>
                      </a:pPr>
                      <a:r>
                        <a:rPr lang="ru-RU" sz="1700" b="0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создание родительской группы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ru-RU" sz="1700" b="0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marL="342900" lvl="0" indent="-342900" algn="just" fontAlgn="base"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"/>
                        <a:tabLst>
                          <a:tab pos="156845" algn="l"/>
                        </a:tabLst>
                      </a:pPr>
                      <a:r>
                        <a:rPr lang="ru-RU" sz="1700" b="0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разработка методического сопровождения.</a:t>
                      </a:r>
                    </a:p>
                    <a:p>
                      <a:pPr algn="just">
                        <a:tabLst>
                          <a:tab pos="156845" algn="l"/>
                        </a:tabLst>
                      </a:pPr>
                      <a:r>
                        <a:rPr lang="en-US" sz="1700" b="1" u="sng" cap="all" spc="60" dirty="0">
                          <a:solidFill>
                            <a:srgbClr val="C00000"/>
                          </a:solidFill>
                          <a:effectLst/>
                        </a:rPr>
                        <a:t>II</a:t>
                      </a:r>
                      <a:r>
                        <a:rPr lang="ru-RU" sz="1700" b="1" u="sng" cap="all" spc="60" dirty="0">
                          <a:solidFill>
                            <a:srgbClr val="C00000"/>
                          </a:solidFill>
                          <a:effectLst/>
                        </a:rPr>
                        <a:t> этап (основной)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  <a:tabLst>
                          <a:tab pos="156845" algn="l"/>
                          <a:tab pos="228600" algn="l"/>
                        </a:tabLst>
                      </a:pPr>
                      <a:r>
                        <a:rPr lang="ru-RU" sz="1700" b="0" cap="all" spc="60" dirty="0">
                          <a:solidFill>
                            <a:schemeClr val="tx1"/>
                          </a:solidFill>
                          <a:effectLst/>
                        </a:rPr>
                        <a:t>работа над спектаклем «сказка о глупом мышонке»;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  <a:tabLst>
                          <a:tab pos="156845" algn="l"/>
                          <a:tab pos="228600" algn="l"/>
                        </a:tabLst>
                      </a:pPr>
                      <a:r>
                        <a:rPr lang="ru-RU" sz="1700" b="0" cap="all" spc="60" dirty="0">
                          <a:solidFill>
                            <a:schemeClr val="tx1"/>
                          </a:solidFill>
                          <a:effectLst/>
                        </a:rPr>
                        <a:t>создание декораций, костюмов.</a:t>
                      </a:r>
                    </a:p>
                    <a:p>
                      <a:pPr algn="just">
                        <a:tabLst>
                          <a:tab pos="156845" algn="l"/>
                        </a:tabLst>
                      </a:pPr>
                      <a:r>
                        <a:rPr lang="en-US" sz="1700" b="1" u="sng" cap="all" spc="60" dirty="0">
                          <a:solidFill>
                            <a:srgbClr val="C00000"/>
                          </a:solidFill>
                          <a:effectLst/>
                        </a:rPr>
                        <a:t>III</a:t>
                      </a:r>
                      <a:r>
                        <a:rPr lang="ru-RU" sz="1700" b="1" u="sng" cap="all" spc="60" dirty="0">
                          <a:solidFill>
                            <a:srgbClr val="C00000"/>
                          </a:solidFill>
                          <a:effectLst/>
                        </a:rPr>
                        <a:t> этап (результативный)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  <a:tabLst>
                          <a:tab pos="156845" algn="l"/>
                          <a:tab pos="228600" algn="l"/>
                        </a:tabLst>
                      </a:pPr>
                      <a:r>
                        <a:rPr lang="ru-RU" sz="1700" b="0" cap="all" spc="60" dirty="0">
                          <a:solidFill>
                            <a:schemeClr val="tx1"/>
                          </a:solidFill>
                          <a:effectLst/>
                        </a:rPr>
                        <a:t>премьера спектакля «сказка о глупом мышонке» для воспитанников младших групп </a:t>
                      </a:r>
                      <a:r>
                        <a:rPr lang="ru-RU" sz="1700" b="0" cap="all" spc="60" dirty="0" err="1">
                          <a:solidFill>
                            <a:schemeClr val="tx1"/>
                          </a:solidFill>
                          <a:effectLst/>
                        </a:rPr>
                        <a:t>МаДОУ</a:t>
                      </a:r>
                      <a:r>
                        <a:rPr lang="ru-RU" sz="1700" b="0" cap="all" spc="60" dirty="0">
                          <a:solidFill>
                            <a:schemeClr val="tx1"/>
                          </a:solidFill>
                          <a:effectLst/>
                        </a:rPr>
                        <a:t> детский сад № 563. Обсуждение со зрителями и детьми.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  <a:tabLst>
                          <a:tab pos="156845" algn="l"/>
                          <a:tab pos="228600" algn="l"/>
                        </a:tabLst>
                      </a:pPr>
                      <a:r>
                        <a:rPr lang="ru-RU" sz="1700" b="0" cap="all" spc="60" dirty="0">
                          <a:solidFill>
                            <a:schemeClr val="tx1"/>
                          </a:solidFill>
                          <a:effectLst/>
                        </a:rPr>
                        <a:t>отзывы родителей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  <a:tabLst>
                          <a:tab pos="156845" algn="l"/>
                          <a:tab pos="228600" algn="l"/>
                        </a:tabLst>
                      </a:pPr>
                      <a:r>
                        <a:rPr lang="ru-RU" sz="1700" b="0" cap="all" spc="60" dirty="0">
                          <a:solidFill>
                            <a:schemeClr val="tx1"/>
                          </a:solidFill>
                          <a:effectLst/>
                        </a:rPr>
                        <a:t>подготовка выставки рисунков детей по спектаклю.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  <a:tabLst>
                          <a:tab pos="156845" algn="l"/>
                          <a:tab pos="228600" algn="l"/>
                        </a:tabLst>
                      </a:pPr>
                      <a:r>
                        <a:rPr lang="ru-RU" sz="1700" b="0" cap="all" spc="60" dirty="0">
                          <a:solidFill>
                            <a:schemeClr val="tx1"/>
                          </a:solidFill>
                          <a:effectLst/>
                        </a:rPr>
                        <a:t>презентация проекта.</a:t>
                      </a:r>
                      <a:endParaRPr lang="ru-RU" sz="1700" b="0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82" marR="97182" marT="130515" marB="13051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482083"/>
                  </a:ext>
                </a:extLst>
              </a:tr>
            </a:tbl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AAE9D6F9-1C79-45EF-80D2-302C024FA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r="20019"/>
          <a:stretch/>
        </p:blipFill>
        <p:spPr bwMode="auto">
          <a:xfrm>
            <a:off x="0" y="2002056"/>
            <a:ext cx="384047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8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6E8C8-58AE-4D43-A63C-9E592818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915"/>
            <a:ext cx="10515600" cy="111838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Планируемый результат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38F5DF-F1FB-4B23-A76C-267B4895D7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9" r="26997" b="1"/>
          <a:stretch/>
        </p:blipFill>
        <p:spPr bwMode="auto">
          <a:xfrm>
            <a:off x="121921" y="1410876"/>
            <a:ext cx="3943641" cy="5112455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0DDEFE4F-6FF1-4DB4-9896-263CAB66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5563" y="1308295"/>
            <a:ext cx="8004517" cy="5359791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У старших дошкольников развит устойчивый интерес к театрально-игровой деятельности, желание участвовать в спектакле по сюжету сказки.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Воспитанники умеют импровизировать образы сказочных героев, используя различные средства выразительности (мимику, жесты, движения, интонацию).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Дети выразительно исполняют монологи, диалоги, реплики, песни.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У дошкольников развиты творческие способности в различных видах деятельности (изобразительной, художественной, речевой, музыкальной и игровой).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Родители являются активными участниками работы над спектаклем.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В группе пополнена предметно–развивающая среда костюмами, декорациями, атрибутами к спектаклю, видами театра, персонажами кукольного театра.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Дети становятся дружнее, </a:t>
            </a:r>
            <a:r>
              <a:rPr lang="ru-RU" dirty="0" err="1"/>
              <a:t>сплоченнее</a:t>
            </a:r>
            <a:r>
              <a:rPr lang="ru-RU" dirty="0"/>
              <a:t>, зарождается чувство партнерства, взаимовыручки. Дошкольники овладевают навыками публичных выступлений.</a:t>
            </a:r>
          </a:p>
        </p:txBody>
      </p:sp>
    </p:spTree>
    <p:extLst>
      <p:ext uri="{BB962C8B-B14F-4D97-AF65-F5344CB8AC3E}">
        <p14:creationId xmlns:p14="http://schemas.microsoft.com/office/powerpoint/2010/main" val="391889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B4C1C-2D84-4266-B01A-2D8A6C21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творчеством </a:t>
            </a:r>
            <a:r>
              <a:rPr lang="ru-RU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С.Я.Маршака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F8DCAFD-9CDA-4D0B-8322-64072645A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206632"/>
            <a:ext cx="10518776" cy="1216058"/>
          </a:xfrm>
        </p:spPr>
        <p:txBody>
          <a:bodyPr/>
          <a:lstStyle/>
          <a:p>
            <a:pPr algn="ctr"/>
            <a:r>
              <a:rPr lang="ru-RU" dirty="0"/>
              <a:t>Рассматривание иллюстраций к сказкам </a:t>
            </a:r>
            <a:r>
              <a:rPr lang="ru-RU" dirty="0" err="1"/>
              <a:t>С.Я.Маршака</a:t>
            </a:r>
            <a:endParaRPr lang="ru-RU" dirty="0"/>
          </a:p>
          <a:p>
            <a:endParaRPr lang="ru-RU" dirty="0"/>
          </a:p>
        </p:txBody>
      </p:sp>
      <p:pic>
        <p:nvPicPr>
          <p:cNvPr id="13" name="Объект 12" descr="Изображение выглядит как текст, человек, в помещении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1391DD81-4C44-67A1-CB2E-CAC748CC1E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" y="2045616"/>
            <a:ext cx="5525396" cy="4144047"/>
          </a:xfrm>
        </p:spPr>
      </p:pic>
      <p:pic>
        <p:nvPicPr>
          <p:cNvPr id="15" name="Объект 14" descr="Изображение выглядит как ребенок, человек, в помещении, пол&#10;&#10;Автоматически созданное описание">
            <a:extLst>
              <a:ext uri="{FF2B5EF4-FFF2-40B4-BE49-F238E27FC236}">
                <a16:creationId xmlns:a16="http://schemas.microsoft.com/office/drawing/2014/main" id="{B56A4A99-E027-5D4E-47AF-E625E279EC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55" y="2045616"/>
            <a:ext cx="5525396" cy="4144047"/>
          </a:xfrm>
        </p:spPr>
      </p:pic>
    </p:spTree>
    <p:extLst>
      <p:ext uri="{BB962C8B-B14F-4D97-AF65-F5344CB8AC3E}">
        <p14:creationId xmlns:p14="http://schemas.microsoft.com/office/powerpoint/2010/main" val="137918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FA92D-A372-4187-A7C6-FC3FBE24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32" y="872197"/>
            <a:ext cx="3736630" cy="1264133"/>
          </a:xfrm>
        </p:spPr>
        <p:txBody>
          <a:bodyPr anchor="b"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сказок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С.Я.Маршака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Текст 4">
            <a:extLst>
              <a:ext uri="{FF2B5EF4-FFF2-40B4-BE49-F238E27FC236}">
                <a16:creationId xmlns:a16="http://schemas.microsoft.com/office/drawing/2014/main" id="{D294C586-9649-4391-963B-06870BE2F6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7372" y="3924886"/>
            <a:ext cx="2552431" cy="2414464"/>
          </a:xfrm>
        </p:spPr>
        <p:txBody>
          <a:bodyPr anchor="t">
            <a:normAutofit/>
          </a:bodyPr>
          <a:lstStyle/>
          <a:p>
            <a:endParaRPr lang="ru-RU" sz="2000" dirty="0"/>
          </a:p>
        </p:txBody>
      </p:sp>
      <p:pic>
        <p:nvPicPr>
          <p:cNvPr id="7" name="Объект 6" descr="Изображение выглядит как текст, ребено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8DCD20DB-BC6C-D21C-D2B5-9732F825F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09" y="872197"/>
            <a:ext cx="6971144" cy="5228358"/>
          </a:xfr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80C5130-5C45-7FFC-CBF2-5E8B9F699C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9" r="26997" b="1"/>
          <a:stretch/>
        </p:blipFill>
        <p:spPr bwMode="auto">
          <a:xfrm>
            <a:off x="281446" y="1617681"/>
            <a:ext cx="3677712" cy="476771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7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FBBFB2-768A-4483-8875-71B1CAE0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Инсценировка сказок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С.Я.Маршака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использованием разных видов театров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737423-2086-477B-9163-DC1C4323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083" y="1772239"/>
            <a:ext cx="11004628" cy="7328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000" dirty="0">
                <a:solidFill>
                  <a:srgbClr val="C00000"/>
                </a:solidFill>
              </a:rPr>
              <a:t>«Сказка о глупом мышонке»</a:t>
            </a:r>
          </a:p>
          <a:p>
            <a:pPr algn="ctr"/>
            <a:r>
              <a:rPr lang="ru-RU" sz="2800" b="0" i="1" dirty="0">
                <a:solidFill>
                  <a:srgbClr val="C00000"/>
                </a:solidFill>
              </a:rPr>
              <a:t>(настольный театр)</a:t>
            </a:r>
          </a:p>
        </p:txBody>
      </p:sp>
      <p:pic>
        <p:nvPicPr>
          <p:cNvPr id="11" name="Объект 10" descr="Изображение выглядит как человек, в помещени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257A4C30-C1C1-FA15-57FF-AB15891B11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3" name="Объект 2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0C5C86AF-7764-F2C5-9F02-BF29C63EF5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08971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DE544-8C2C-492D-93BF-3FEFFCF9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82" y="0"/>
            <a:ext cx="3099982" cy="2011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</a:t>
            </a:r>
            <a:r>
              <a:rPr lang="en-US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над</a:t>
            </a:r>
            <a:r>
              <a:rPr lang="en-US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спектаклем</a:t>
            </a:r>
            <a:r>
              <a:rPr lang="en-US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«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о глупом мышонке</a:t>
            </a:r>
            <a:r>
              <a:rPr lang="en-US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r>
              <a:rPr lang="ru-RU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Объект 16" descr="Изображение выглядит как человек, в помещении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DBC5B8AE-778F-6818-B53B-C4C7C0F596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9" y="2058194"/>
            <a:ext cx="5790141" cy="4342606"/>
          </a:xfrm>
        </p:spPr>
      </p:pic>
      <p:pic>
        <p:nvPicPr>
          <p:cNvPr id="19" name="Объект 18" descr="Изображение выглядит как в помещении, человек, занавеска&#10;&#10;Автоматически созданное описание">
            <a:extLst>
              <a:ext uri="{FF2B5EF4-FFF2-40B4-BE49-F238E27FC236}">
                <a16:creationId xmlns:a16="http://schemas.microsoft.com/office/drawing/2014/main" id="{935AC055-5659-38F6-E0BE-789C9C4649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82" y="338221"/>
            <a:ext cx="4787618" cy="6383491"/>
          </a:xfrm>
        </p:spPr>
      </p:pic>
    </p:spTree>
    <p:extLst>
      <p:ext uri="{BB962C8B-B14F-4D97-AF65-F5344CB8AC3E}">
        <p14:creationId xmlns:p14="http://schemas.microsoft.com/office/powerpoint/2010/main" val="306698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25BA6-3306-413B-8C07-26792C29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Репетиция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спектакля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о глупом мышонке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Объект 6" descr="Изображение выглядит как в помещении,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EF9151FE-D27D-0E35-476B-9B066B9F00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3" y="2842645"/>
            <a:ext cx="4439409" cy="3329555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B4FDCB6-513D-D46E-0BD3-09FA1212BD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76" y="1006856"/>
            <a:ext cx="6893478" cy="5170108"/>
          </a:xfrm>
        </p:spPr>
      </p:pic>
    </p:spTree>
    <p:extLst>
      <p:ext uri="{BB962C8B-B14F-4D97-AF65-F5344CB8AC3E}">
        <p14:creationId xmlns:p14="http://schemas.microsoft.com/office/powerpoint/2010/main" val="3611425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547</Words>
  <Application>Microsoft Office PowerPoint</Application>
  <PresentationFormat>Широкоэкранный</PresentationFormat>
  <Paragraphs>47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ПРОЕКТ: «Сказки советского писателя С.Я.Маршака»   Тетёркина Анна Юрьевна, воспитатель 1КК. Непрокина Ольга Дмитриевна, музыкальный руководитель ВКК. </vt:lpstr>
      <vt:lpstr>Цель проекта: создание комплекса условий для выявления, сопровождения и поддержки одаренных детей, реализации их личностного потенциала, социализации. </vt:lpstr>
      <vt:lpstr>Этапы реализации проекта</vt:lpstr>
      <vt:lpstr>Планируемый результат</vt:lpstr>
      <vt:lpstr>Знакомство с творчеством С.Я.Маршака</vt:lpstr>
      <vt:lpstr>Чтение сказок С.Я.Маршака</vt:lpstr>
      <vt:lpstr>Инсценировка сказок С.Я.Маршака с использованием разных видов театров</vt:lpstr>
      <vt:lpstr>Работа над спектаклем «Сказка о глупом мышонке».</vt:lpstr>
      <vt:lpstr>Репетиция спектакля «Сказка о глупом мышонке»</vt:lpstr>
      <vt:lpstr>Подготовка выставки рисунков детей  по спектаклю</vt:lpstr>
      <vt:lpstr>Результаты</vt:lpstr>
      <vt:lpstr>Воспитанники умеют импровизировать  образы сказочных героев,  используя различные средства выразительности (мимику, жесты, движения, интонацию). </vt:lpstr>
      <vt:lpstr>Дети становятся дружнее, сплоченнее, зарождается чувство партнерства, взаимовыручки.  Дошкольники овладевают навыками публичных выступлений.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«Погружение в сказку» Владимира Григорьевича  </dc:title>
  <dc:creator>m25360</dc:creator>
  <cp:lastModifiedBy>Annatet70@gmail.com</cp:lastModifiedBy>
  <cp:revision>34</cp:revision>
  <dcterms:created xsi:type="dcterms:W3CDTF">2021-03-25T16:08:16Z</dcterms:created>
  <dcterms:modified xsi:type="dcterms:W3CDTF">2023-03-20T16:54:29Z</dcterms:modified>
</cp:coreProperties>
</file>