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80" r:id="rId3"/>
    <p:sldId id="258" r:id="rId4"/>
    <p:sldId id="261" r:id="rId5"/>
    <p:sldId id="263" r:id="rId6"/>
    <p:sldId id="275" r:id="rId7"/>
    <p:sldId id="265" r:id="rId8"/>
    <p:sldId id="276" r:id="rId9"/>
    <p:sldId id="27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3863" autoAdjust="0"/>
  </p:normalViewPr>
  <p:slideViewPr>
    <p:cSldViewPr>
      <p:cViewPr varScale="1">
        <p:scale>
          <a:sx n="107" d="100"/>
          <a:sy n="107" d="100"/>
        </p:scale>
        <p:origin x="170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D14E-7CB9-416D-8062-1F8BD0EAD2C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CF48-B8ED-468F-989C-6D7BEDED4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91A61B-7A54-4C4A-92E2-A2F4BC68C96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D245DB-F983-4AC7-870F-5A2E34493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microsoft.com/office/2007/relationships/hdphoto" Target="../media/hdphoto2.wdp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306" y="260648"/>
            <a:ext cx="772407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дошкольное образовательное учреждение детский сад № 563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141984"/>
            <a:ext cx="8371656" cy="487930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800" b="1" i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Городской конкурс «Смотр строя и песни» </a:t>
            </a:r>
          </a:p>
          <a:p>
            <a:pPr algn="ctr">
              <a:spcBef>
                <a:spcPts val="0"/>
              </a:spcBef>
            </a:pPr>
            <a:r>
              <a:rPr lang="ru-RU" sz="1800" b="1" i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воспитанников 6-7 лет муниципальных дошкольных образовательных организаций города Екатеринбурга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Екатеринбуржцам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героям – защитникам посвящается…»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Команда: «Летчики»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Девиз: «Мы летчики-пилоты , мы водим самолеты,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смелые отважные, мы - летчики бесстрашные!»</a:t>
            </a:r>
          </a:p>
          <a:p>
            <a:pPr algn="ctr"/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1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Руководители: </a:t>
            </a:r>
            <a:r>
              <a:rPr lang="ru-RU" sz="18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Проневич</a:t>
            </a:r>
            <a:r>
              <a:rPr lang="ru-RU" sz="1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Л.Г., воспитатель;</a:t>
            </a:r>
          </a:p>
          <a:p>
            <a:pPr algn="r"/>
            <a:r>
              <a:rPr lang="ru-RU" sz="18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Непрокина</a:t>
            </a:r>
            <a:r>
              <a:rPr lang="ru-RU" sz="1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О.Д, музыкальный руководитель</a:t>
            </a:r>
          </a:p>
          <a:p>
            <a:pPr algn="ctr"/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ECACF8E-E9F6-D0F5-946B-D72D8169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99291" l="1500" r="99667">
                        <a14:foregroundMark x1="26167" y1="19326" x2="26167" y2="19326"/>
                        <a14:foregroundMark x1="49500" y1="9220" x2="73833" y2="31560"/>
                        <a14:foregroundMark x1="73833" y1="31560" x2="80167" y2="33333"/>
                        <a14:foregroundMark x1="39333" y1="8865" x2="10833" y2="42730"/>
                        <a14:foregroundMark x1="10833" y1="42730" x2="19667" y2="66489"/>
                        <a14:foregroundMark x1="19667" y1="66489" x2="51833" y2="82092"/>
                        <a14:foregroundMark x1="51833" y1="82092" x2="86000" y2="65603"/>
                        <a14:foregroundMark x1="86000" y1="65603" x2="84833" y2="27837"/>
                        <a14:foregroundMark x1="84833" y1="27837" x2="61667" y2="4078"/>
                        <a14:foregroundMark x1="55667" y1="4433" x2="17500" y2="16312"/>
                        <a14:foregroundMark x1="17500" y1="16312" x2="13000" y2="43794"/>
                        <a14:foregroundMark x1="13000" y1="43794" x2="15833" y2="68794"/>
                        <a14:foregroundMark x1="6833" y1="27837" x2="28652" y2="7083"/>
                        <a14:foregroundMark x1="82289" y1="13504" x2="84167" y2="14007"/>
                        <a14:foregroundMark x1="38514" y1="1783" x2="82265" y2="13498"/>
                        <a14:foregroundMark x1="84167" y1="14007" x2="94031" y2="26509"/>
                        <a14:foregroundMark x1="2333" y1="56383" x2="2333" y2="56383"/>
                        <a14:foregroundMark x1="8333" y1="55851" x2="8333" y2="55851"/>
                        <a14:foregroundMark x1="6833" y1="72340" x2="6833" y2="72340"/>
                        <a14:foregroundMark x1="31000" y1="86879" x2="31000" y2="86879"/>
                        <a14:foregroundMark x1="41167" y1="88830" x2="41167" y2="88830"/>
                        <a14:foregroundMark x1="41667" y1="83333" x2="41667" y2="83333"/>
                        <a14:foregroundMark x1="14333" y1="82092" x2="62667" y2="87234"/>
                        <a14:foregroundMark x1="62667" y1="87234" x2="84833" y2="80142"/>
                        <a14:foregroundMark x1="84833" y1="80142" x2="86667" y2="78369"/>
                        <a14:foregroundMark x1="25667" y1="89716" x2="58667" y2="95035"/>
                        <a14:foregroundMark x1="58667" y1="95035" x2="72667" y2="88475"/>
                        <a14:foregroundMark x1="97500" y1="60816" x2="97500" y2="60816"/>
                        <a14:foregroundMark x1="78333" y1="12057" x2="44667" y2="3546"/>
                        <a14:foregroundMark x1="16151" y1="13805" x2="87225" y2="81968"/>
                        <a14:foregroundMark x1="12607" y1="83494" x2="82564" y2="13356"/>
                        <a14:foregroundMark x1="2333" y1="93794" x2="2846" y2="93280"/>
                        <a14:foregroundMark x1="31835" y1="4692" x2="58167" y2="4965"/>
                        <a14:foregroundMark x1="28084" y1="4653" x2="28404" y2="4656"/>
                        <a14:foregroundMark x1="58167" y1="4965" x2="53667" y2="30674"/>
                        <a14:foregroundMark x1="53667" y1="30674" x2="37000" y2="59397"/>
                        <a14:foregroundMark x1="37000" y1="59397" x2="62833" y2="81738"/>
                        <a14:foregroundMark x1="62833" y1="81738" x2="33671" y2="95656"/>
                        <a14:foregroundMark x1="63500" y1="4078" x2="63500" y2="4078"/>
                        <a14:foregroundMark x1="55167" y1="3546" x2="55167" y2="3546"/>
                        <a14:foregroundMark x1="55167" y1="2482" x2="55167" y2="2482"/>
                        <a14:foregroundMark x1="66167" y1="4433" x2="66167" y2="4433"/>
                        <a14:foregroundMark x1="71167" y1="6383" x2="71167" y2="6383"/>
                        <a14:foregroundMark x1="75667" y1="8865" x2="75667" y2="8865"/>
                        <a14:foregroundMark x1="77833" y1="10106" x2="77833" y2="10106"/>
                        <a14:foregroundMark x1="70000" y1="7270" x2="70000" y2="7270"/>
                        <a14:foregroundMark x1="86667" y1="18972" x2="86667" y2="18972"/>
                        <a14:foregroundMark x1="93000" y1="31738" x2="94500" y2="33333"/>
                        <a14:foregroundMark x1="97167" y1="42199" x2="97167" y2="43794"/>
                        <a14:foregroundMark x1="97500" y1="48227" x2="97500" y2="49823"/>
                        <a14:foregroundMark x1="98000" y1="54787" x2="98000" y2="56383"/>
                        <a14:foregroundMark x1="96500" y1="61879" x2="96500" y2="63475"/>
                        <a14:foregroundMark x1="95667" y1="68440" x2="95333" y2="70390"/>
                        <a14:foregroundMark x1="94500" y1="73582" x2="94067" y2="73911"/>
                        <a14:foregroundMark x1="90333" y1="76418" x2="90333" y2="76418"/>
                        <a14:foregroundMark x1="88500" y1="79610" x2="87667" y2="81206"/>
                        <a14:foregroundMark x1="83167" y1="86525" x2="83167" y2="86525"/>
                        <a14:foregroundMark x1="79833" y1="88475" x2="79833" y2="88475"/>
                        <a14:foregroundMark x1="77500" y1="89716" x2="77500" y2="89716"/>
                        <a14:foregroundMark x1="74833" y1="91312" x2="73333" y2="92199"/>
                        <a14:foregroundMark x1="70333" y1="92553" x2="68833" y2="93262"/>
                        <a14:foregroundMark x1="65833" y1="94149" x2="63500" y2="95745"/>
                        <a14:foregroundMark x1="61333" y1="96986" x2="59333" y2="98227"/>
                        <a14:foregroundMark x1="56000" y1="98227" x2="54500" y2="98936"/>
                        <a14:foregroundMark x1="50667" y1="98936" x2="48500" y2="99291"/>
                        <a14:foregroundMark x1="42667" y1="98936" x2="41667" y2="98936"/>
                        <a14:foregroundMark x1="25000" y1="92553" x2="25000" y2="92553"/>
                        <a14:foregroundMark x1="5333" y1="68794" x2="5333" y2="68794"/>
                        <a14:foregroundMark x1="2667" y1="59574" x2="2667" y2="59574"/>
                        <a14:foregroundMark x1="2333" y1="53014" x2="2333" y2="53014"/>
                        <a14:foregroundMark x1="1500" y1="46277" x2="1500" y2="46277"/>
                        <a14:backgroundMark x1="5000" y1="11348" x2="5000" y2="11348"/>
                        <a14:backgroundMark x1="4167" y1="13652" x2="3833" y2="6915"/>
                        <a14:backgroundMark x1="5333" y1="8865" x2="1500" y2="22518"/>
                        <a14:backgroundMark x1="13667" y1="4787" x2="13667" y2="4787"/>
                        <a14:backgroundMark x1="13667" y1="4787" x2="22333" y2="3191"/>
                        <a14:backgroundMark x1="8667" y1="5319" x2="8667" y2="5319"/>
                        <a14:backgroundMark x1="3500" y1="5319" x2="12500" y2="13298"/>
                        <a14:backgroundMark x1="6500" y1="2837" x2="12500" y2="5319"/>
                        <a14:backgroundMark x1="12500" y1="14539" x2="15167" y2="10106"/>
                        <a14:backgroundMark x1="12500" y1="3546" x2="28000" y2="4787"/>
                        <a14:backgroundMark x1="28333" y1="5319" x2="28333" y2="5319"/>
                        <a14:backgroundMark x1="14333" y1="12943" x2="16667" y2="12943"/>
                        <a14:backgroundMark x1="33000" y1="1950" x2="39000" y2="887"/>
                        <a14:backgroundMark x1="88833" y1="5319" x2="87333" y2="8511"/>
                        <a14:backgroundMark x1="83500" y1="10816" x2="92333" y2="6028"/>
                        <a14:backgroundMark x1="92333" y1="2837" x2="93000" y2="3546"/>
                        <a14:backgroundMark x1="28333" y1="4787" x2="32167" y2="4078"/>
                        <a14:backgroundMark x1="14333" y1="11348" x2="15833" y2="12943"/>
                        <a14:backgroundMark x1="2333" y1="94504" x2="9833" y2="88121"/>
                        <a14:backgroundMark x1="3500" y1="90957" x2="3000" y2="90957"/>
                        <a14:backgroundMark x1="9833" y1="84929" x2="14333" y2="88830"/>
                        <a14:backgroundMark x1="2667" y1="92908" x2="2667" y2="92908"/>
                        <a14:backgroundMark x1="2667" y1="94149" x2="2000" y2="91312"/>
                        <a14:backgroundMark x1="29833" y1="96454" x2="31833" y2="97695"/>
                        <a14:backgroundMark x1="99833" y1="86879" x2="94500" y2="88475"/>
                        <a14:backgroundMark x1="98333" y1="94858" x2="92667" y2="86525"/>
                        <a14:backgroundMark x1="90333" y1="85284" x2="98667" y2="94504"/>
                        <a14:backgroundMark x1="90333" y1="86525" x2="90000" y2="82801"/>
                        <a14:backgroundMark x1="95000" y1="74468" x2="87667" y2="86879"/>
                        <a14:backgroundMark x1="94500" y1="75709" x2="94500" y2="75709"/>
                        <a14:backgroundMark x1="97167" y1="26950" x2="99500" y2="37057"/>
                        <a14:backgroundMark x1="95333" y1="26064" x2="96500" y2="297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2744" y="4293096"/>
            <a:ext cx="2632380" cy="247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632"/>
            <a:ext cx="9323512" cy="685800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BFD8C0-F8FB-8257-A72D-84C2D265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353" y="4941168"/>
            <a:ext cx="3989917" cy="5040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3A8D6-6CE4-90A9-0512-18AF786F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443" y="902474"/>
            <a:ext cx="4023360" cy="909432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детско-родительских проектов «Жизнь и подвиг летчика-аса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34A3A63-EE7D-D13D-1217-CF17E481BEC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63439" y="902475"/>
            <a:ext cx="4209117" cy="909432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«Книги памяти героев Великой Отечественной войны»</a:t>
            </a:r>
          </a:p>
        </p:txBody>
      </p:sp>
      <p:pic>
        <p:nvPicPr>
          <p:cNvPr id="12" name="Объект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B92F20-DCED-9EAB-0510-1FC3BB5033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"/>
          <a:stretch/>
        </p:blipFill>
        <p:spPr>
          <a:xfrm>
            <a:off x="490469" y="1811906"/>
            <a:ext cx="3869816" cy="268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6EBE3B-8F82-66F0-5374-58C8FC18C88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 cstate="print"/>
          <a:srcRect t="20229" b="19223"/>
          <a:stretch/>
        </p:blipFill>
        <p:spPr bwMode="auto">
          <a:xfrm>
            <a:off x="486694" y="4682028"/>
            <a:ext cx="4209117" cy="180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A54C3B-8C13-A0E6-9234-AE6A7CC4BAEE}"/>
              </a:ext>
            </a:extLst>
          </p:cNvPr>
          <p:cNvSpPr txBox="1"/>
          <p:nvPr/>
        </p:nvSpPr>
        <p:spPr>
          <a:xfrm>
            <a:off x="827584" y="138002"/>
            <a:ext cx="6552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C74D32-207A-9C72-8076-66AF2B7E20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00" t="9381" r="20533" b="50000"/>
          <a:stretch/>
        </p:blipFill>
        <p:spPr>
          <a:xfrm>
            <a:off x="5004049" y="1836060"/>
            <a:ext cx="3649482" cy="268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фон.jpg">
            <a:extLst>
              <a:ext uri="{FF2B5EF4-FFF2-40B4-BE49-F238E27FC236}">
                <a16:creationId xmlns:a16="http://schemas.microsoft.com/office/drawing/2014/main" id="{6A94072C-6E21-711F-BB8B-84BE408A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43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990CF1-21A1-486F-54C1-49576728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4333959-4CDD-BAF5-38B1-E2B7C2AC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3789040"/>
            <a:ext cx="6264696" cy="1609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Цель проекта.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Создание педагогических условий для формирована нравственно-патриотических чувств у детей старшего дошкольного возраста</a:t>
            </a:r>
          </a:p>
        </p:txBody>
      </p:sp>
      <p:sp>
        <p:nvSpPr>
          <p:cNvPr id="2" name="Объект 4">
            <a:extLst>
              <a:ext uri="{FF2B5EF4-FFF2-40B4-BE49-F238E27FC236}">
                <a16:creationId xmlns:a16="http://schemas.microsoft.com/office/drawing/2014/main" id="{7EB0E476-1171-1644-BE3E-6574F2D7E0DA}"/>
              </a:ext>
            </a:extLst>
          </p:cNvPr>
          <p:cNvSpPr txBox="1">
            <a:spLocks/>
          </p:cNvSpPr>
          <p:nvPr/>
        </p:nvSpPr>
        <p:spPr>
          <a:xfrm>
            <a:off x="679696" y="386580"/>
            <a:ext cx="7211085" cy="217832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детей является одной из основных задач дошкольного учреждения.  С каждым днем все дальше уходим мы от этой войны, но время не имеет силы над памятью народа. С помощью этого проекта мы можем сохранить память о подвиге нашего народа, а так же расширить знания детей о подвигах наших земляков.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615A1B7F-A7A7-827D-0C29-A04A3450E3C9}"/>
              </a:ext>
            </a:extLst>
          </p:cNvPr>
          <p:cNvSpPr txBox="1">
            <a:spLocks/>
          </p:cNvSpPr>
          <p:nvPr/>
        </p:nvSpPr>
        <p:spPr>
          <a:xfrm>
            <a:off x="693887" y="2429923"/>
            <a:ext cx="7715141" cy="135008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Проблема проекта.</a:t>
            </a:r>
          </a:p>
          <a:p>
            <a:pPr marL="82296" indent="0" algn="just">
              <a:buFont typeface="Wingdings 2"/>
              <a:buNone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Недостаточная сформированность знаний детей о героях победителях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192082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83568" y="116632"/>
            <a:ext cx="7128792" cy="14401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0" indent="-342900" algn="just">
              <a:spcBef>
                <a:spcPts val="0"/>
              </a:spcBef>
              <a:buClrTx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историей Великой Отечественной войны, полной примеров величайшего героизма и мужества людей в борьбе за свободу Родины;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EA7ED-9177-0996-731B-CE11323050E9}"/>
              </a:ext>
            </a:extLst>
          </p:cNvPr>
          <p:cNvSpPr txBox="1"/>
          <p:nvPr/>
        </p:nvSpPr>
        <p:spPr>
          <a:xfrm>
            <a:off x="683568" y="3665790"/>
            <a:ext cx="770485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нравственно-патриотические качества: храбрость, мужество, стремление защищать свою Родину; формировать активную жизненную позицию;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49772-08B8-52DE-F30A-6F814F44CCEE}"/>
              </a:ext>
            </a:extLst>
          </p:cNvPr>
          <p:cNvSpPr txBox="1"/>
          <p:nvPr/>
        </p:nvSpPr>
        <p:spPr>
          <a:xfrm>
            <a:off x="683568" y="1306415"/>
            <a:ext cx="770485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ать детям представление о том, что народ помнит и чтит память героев в Великой Отечественной войны 1941-1945 </a:t>
            </a:r>
            <a:r>
              <a:rPr lang="ru-RU" sz="19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познакомить детей с генерал-майором авиации, 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дважды Героем Советского Союза</a:t>
            </a:r>
            <a:r>
              <a:rPr lang="ru-RU" sz="1900" b="0" i="0" strike="noStrike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(1943, 1944), 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дним из лучших летчиков-асов Великой Отечественной войны, 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Екатеринбуржцем - Григорием Андреевичем </a:t>
            </a:r>
            <a:r>
              <a:rPr lang="ru-RU" sz="1900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Речкаловым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;</a:t>
            </a:r>
            <a:endParaRPr lang="ru-RU" sz="19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ru-RU" sz="3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познавательную, интеллектуальную и творческую инициативу детей в освоении научных, технических знаний;</a:t>
            </a:r>
            <a:endParaRPr lang="ru-RU" sz="19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B7F3A-9076-4CD9-4593-073477355EF8}"/>
              </a:ext>
            </a:extLst>
          </p:cNvPr>
          <p:cNvSpPr txBox="1"/>
          <p:nvPr/>
        </p:nvSpPr>
        <p:spPr>
          <a:xfrm>
            <a:off x="2339752" y="4582089"/>
            <a:ext cx="597666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сотрудничество с родителями, оказывать поддержку и содействие семьям в воспитании у дошкольников патриотических </a:t>
            </a:r>
            <a:r>
              <a:rPr lang="ru-RU" sz="19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чувств.</a:t>
            </a:r>
            <a:endParaRPr lang="ru-RU" sz="1900" b="0" i="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sz="half" idx="1"/>
          </p:nvPr>
        </p:nvSpPr>
        <p:spPr>
          <a:xfrm flipH="1">
            <a:off x="4145575" y="548680"/>
            <a:ext cx="3922088" cy="4554917"/>
          </a:xfrm>
        </p:spPr>
        <p:txBody>
          <a:bodyPr>
            <a:normAutofit fontScale="92500" lnSpcReduction="10000"/>
          </a:bodyPr>
          <a:lstStyle/>
          <a:p>
            <a:pPr marL="402336" lvl="1" indent="0" algn="ctr">
              <a:buNone/>
            </a:pP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Подготовительный этап реализации проекта.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Подбор книг, иллюстративного материала и фотографий по теме проекта, оформление фото газет и папок –передвижек. Оформление «Книги памяти героев ВОВ»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Обогащение развивающей  предметно пространственной среды: создание патриотического центра, изготовление  макета «В атаку», обелиска «Никто не забыт - ничто не забыто» . 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Подготовка учебного видео и презентации о жизни и подвиге летчика-дважды героя Советского Союза </a:t>
            </a:r>
            <a:r>
              <a:rPr lang="ru-RU" sz="1800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Речкалова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Г.А.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0658"/>
          <a:stretch/>
        </p:blipFill>
        <p:spPr bwMode="auto">
          <a:xfrm rot="5400000">
            <a:off x="-346791" y="657616"/>
            <a:ext cx="2939496" cy="200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4079"/>
          <a:stretch/>
        </p:blipFill>
        <p:spPr bwMode="auto">
          <a:xfrm rot="5400000">
            <a:off x="1809801" y="737989"/>
            <a:ext cx="2939497" cy="184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76EA6B-35F8-7D34-27EE-EC824B1D47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09" t="25405" r="55298" b="15839"/>
          <a:stretch/>
        </p:blipFill>
        <p:spPr>
          <a:xfrm>
            <a:off x="107758" y="3316775"/>
            <a:ext cx="2372858" cy="3322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A9142E-880B-E397-A857-E298879EEB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0"/>
          <a:stretch/>
        </p:blipFill>
        <p:spPr>
          <a:xfrm>
            <a:off x="2706669" y="5057472"/>
            <a:ext cx="2576186" cy="164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8B78DB8-F93F-DA4E-72AB-BAFF63F749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/>
          <a:stretch/>
        </p:blipFill>
        <p:spPr>
          <a:xfrm>
            <a:off x="5480918" y="5043219"/>
            <a:ext cx="3232307" cy="164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 выглядит как текст, трава, небо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394C0E38-52C6-FAC1-AF04-AD7C7C4948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5423" r="25370" b="22721"/>
          <a:stretch/>
        </p:blipFill>
        <p:spPr>
          <a:xfrm>
            <a:off x="2635143" y="3466729"/>
            <a:ext cx="1577807" cy="122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2" y="42168"/>
            <a:ext cx="7100011" cy="6469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 реализации проекта</a:t>
            </a:r>
          </a:p>
        </p:txBody>
      </p:sp>
      <p:pic>
        <p:nvPicPr>
          <p:cNvPr id="20" name="Объект 19" descr="Изображение выглядит как текст, человек, в помещени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6DAFF53-CA33-83B1-D5C5-80E43C76D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r="6583" b="793"/>
          <a:stretch/>
        </p:blipFill>
        <p:spPr>
          <a:xfrm>
            <a:off x="365356" y="667502"/>
            <a:ext cx="2422182" cy="2320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CFE46537-3BBC-A991-9763-B6D3CED35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9143" y="1124744"/>
            <a:ext cx="4109972" cy="5079095"/>
          </a:xfrm>
        </p:spPr>
        <p:txBody>
          <a:bodyPr>
            <a:normAutofit fontScale="92500" lnSpcReduction="20000"/>
          </a:bodyPr>
          <a:lstStyle/>
          <a:p>
            <a:pPr algn="just">
              <a:buClrTx/>
            </a:pP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занятий «Вооруженные силы РФ», «Военно-воздушные силы: самолеты военного времени и современная авиация». </a:t>
            </a:r>
          </a:p>
          <a:p>
            <a:pPr algn="just">
              <a:buClrTx/>
            </a:pP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Просмотр учебного видео фильма «Военные летчики» и презентации  «Герой Советского Союза - </a:t>
            </a:r>
            <a:r>
              <a:rPr lang="ru-RU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Речкалов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Г.А».</a:t>
            </a:r>
          </a:p>
          <a:p>
            <a:pPr algn="just">
              <a:buClrTx/>
            </a:pP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Посещение виртуально музея </a:t>
            </a:r>
            <a:r>
              <a:rPr lang="ru-RU" sz="2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«Культурный центр имени дважды Героя Советского Союза Г.А. </a:t>
            </a:r>
            <a:r>
              <a:rPr lang="ru-RU" sz="2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Речкалова</a:t>
            </a:r>
            <a:r>
              <a:rPr lang="ru-RU" sz="2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u="sng" strike="noStrik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 области, Ирбитского района, пос. Зайково.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и рассматривание книг о герое </a:t>
            </a:r>
            <a:r>
              <a:rPr lang="ru-RU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Речкалове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Г.А, военных фотографий летчика.</a:t>
            </a:r>
          </a:p>
          <a:p>
            <a:pPr>
              <a:buClrTx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8B9359A-ECA3-F4AB-F0B9-D97F5146D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37" y="671157"/>
            <a:ext cx="1518998" cy="231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148293F-7161-0BFA-E393-E66842867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7905"/>
          <a:stretch/>
        </p:blipFill>
        <p:spPr>
          <a:xfrm>
            <a:off x="333793" y="3095479"/>
            <a:ext cx="4417305" cy="229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в помещении, постельное белье&#10;&#10;Автоматически созданное описание">
            <a:extLst>
              <a:ext uri="{FF2B5EF4-FFF2-40B4-BE49-F238E27FC236}">
                <a16:creationId xmlns:a16="http://schemas.microsoft.com/office/drawing/2014/main" id="{058CE5B8-F0DD-D6EA-219E-A192AD26B9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2" b="45299"/>
          <a:stretch/>
        </p:blipFill>
        <p:spPr>
          <a:xfrm>
            <a:off x="673766" y="5580496"/>
            <a:ext cx="3737357" cy="119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atherineasquithgallery.com/uploads/posts/2021-02/1613448889_39-p-fon-dlya-prezentatsii-pro-voinu-dlya-detei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68" y="781333"/>
            <a:ext cx="388843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39" y="3718786"/>
            <a:ext cx="3888432" cy="3018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28BFD-F150-3216-E0A0-A0708DC4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2231"/>
            <a:ext cx="798717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 реализации проекта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88668-1B5C-B695-B07D-B972EAC2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28" y="1098266"/>
            <a:ext cx="4733633" cy="3200704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деятельность: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«Жизнь и подвиг летчика-аса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Речкалова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Г.А.»; 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изготовление альбомов  «Самолеты современной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авиавции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«Самолеты Великой Отечественной войны»;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изготовление книжек-раскладушек «Наша память герою!», «Боевой путь летчика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Речкалова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Г.А»; оформление фотогазеты.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Изображение выглядит как текст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33AA764A-E870-ACDA-C96F-5E286E9A55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35300" r="10141" b="12200"/>
          <a:stretch/>
        </p:blipFill>
        <p:spPr>
          <a:xfrm>
            <a:off x="4444666" y="4272404"/>
            <a:ext cx="4355976" cy="223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37905" r="15363"/>
          <a:stretch/>
        </p:blipFill>
        <p:spPr bwMode="auto">
          <a:xfrm rot="5400000">
            <a:off x="1268830" y="3956497"/>
            <a:ext cx="2315522" cy="321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5BDF994-3E4C-D46D-F0AD-3C043874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9474"/>
            <a:ext cx="7704856" cy="1039210"/>
          </a:xfrm>
        </p:spPr>
        <p:txBody>
          <a:bodyPr>
            <a:normAutofit fontScale="90000"/>
          </a:bodyPr>
          <a:lstStyle/>
          <a:p>
            <a:pPr marL="82296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Художественно-творческая деятельность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88344D1-A780-CE8C-9BEA-BD148D09E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773" y="1367055"/>
            <a:ext cx="4023360" cy="46879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(красками) </a:t>
            </a:r>
          </a:p>
          <a:p>
            <a:pPr marL="0" algn="ctr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«Самолет-истребитель»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5A526E0-40AF-F940-EF60-684712907C7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6936" y="1149888"/>
            <a:ext cx="4023360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 </a:t>
            </a:r>
          </a:p>
          <a:p>
            <a:pPr marL="0" algn="ctr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«Военный самолет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AF0D4C9-D6B9-178D-2E33-C56BD94F809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 cstate="print"/>
          <a:srcRect r="10325" b="21713"/>
          <a:stretch/>
        </p:blipFill>
        <p:spPr bwMode="auto">
          <a:xfrm rot="5400000">
            <a:off x="4538831" y="2196375"/>
            <a:ext cx="2358892" cy="1853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95B9931-D14C-EA5A-6668-A4DC0EEE0A6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print"/>
          <a:srcRect b="26080"/>
          <a:stretch/>
        </p:blipFill>
        <p:spPr bwMode="auto">
          <a:xfrm rot="10800000">
            <a:off x="296637" y="1915439"/>
            <a:ext cx="4173044" cy="235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Изображение выглядит как текст, мальчик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72F48F43-6E64-93E5-B5F2-088105822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9288"/>
          <a:stretch/>
        </p:blipFill>
        <p:spPr>
          <a:xfrm>
            <a:off x="4844544" y="4457199"/>
            <a:ext cx="3695226" cy="223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в помещении, человек, молодо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CDE7594D-8605-FFD9-6A31-372261D7DC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29" y="1953430"/>
            <a:ext cx="1696267" cy="234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7A4B56-1035-1089-02A7-AF2B03C2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" y="37338"/>
            <a:ext cx="7704856" cy="9224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 реализации проекта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8B00111-95C8-8A7C-ED0E-FB819F8B32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570" t="27356" r="40872" b="48226"/>
          <a:stretch/>
        </p:blipFill>
        <p:spPr>
          <a:xfrm>
            <a:off x="183307" y="959770"/>
            <a:ext cx="475252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B7BA39C-08AC-A519-B5C5-84EE2E119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9137" y="1307967"/>
            <a:ext cx="3559522" cy="381642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ClrTx/>
            </a:pPr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подвижных и сюжетно-ролевых игр «Летные старты», «Я –пилот», «Пилот самолета».</a:t>
            </a:r>
          </a:p>
          <a:p>
            <a:pPr marL="0" algn="just">
              <a:spcBef>
                <a:spcPts val="0"/>
              </a:spcBef>
              <a:buClrTx/>
            </a:pPr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с песнями  Великой Отечественной войны. Разучивание песен о самолетах, летчиках. </a:t>
            </a:r>
          </a:p>
          <a:p>
            <a:pPr marL="0" algn="just">
              <a:spcBef>
                <a:spcPts val="0"/>
              </a:spcBef>
              <a:buClrTx/>
            </a:pPr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Разучивание упражнений на перестроение, строевого марша под </a:t>
            </a:r>
            <a:r>
              <a:rPr lang="ru-RU" sz="19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акопельное</a:t>
            </a:r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пение.</a:t>
            </a:r>
          </a:p>
          <a:p>
            <a:endParaRPr lang="ru-RU" dirty="0"/>
          </a:p>
        </p:txBody>
      </p:sp>
      <p:pic>
        <p:nvPicPr>
          <p:cNvPr id="6" name="Рисунок 5" descr="Изображение выглядит как в помещении, постельное белье&#10;&#10;Автоматически созданное описание">
            <a:extLst>
              <a:ext uri="{FF2B5EF4-FFF2-40B4-BE49-F238E27FC236}">
                <a16:creationId xmlns:a16="http://schemas.microsoft.com/office/drawing/2014/main" id="{6A68F1A6-30E0-FA92-E992-CF8711BC4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 b="42114"/>
          <a:stretch/>
        </p:blipFill>
        <p:spPr>
          <a:xfrm>
            <a:off x="5184144" y="4673149"/>
            <a:ext cx="3764833" cy="202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человек, ребено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5CDD8E7-E990-8BAA-25EE-7A994C439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" y="3102665"/>
            <a:ext cx="4791992" cy="359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фон.jpg">
            <a:extLst>
              <a:ext uri="{FF2B5EF4-FFF2-40B4-BE49-F238E27FC236}">
                <a16:creationId xmlns:a16="http://schemas.microsoft.com/office/drawing/2014/main" id="{6C1C6CCA-D34F-8BF4-002A-A741D3D4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240" y="-69760"/>
            <a:ext cx="9323512" cy="6858000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E61099-04D8-37BA-93C4-76965F57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18"/>
            <a:ext cx="8337104" cy="90391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проекта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0FFB507-0157-EB6B-319F-BA97B679C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9242" y="902590"/>
            <a:ext cx="4480560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мини- музея летчика-героя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Речкалова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Г.А.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B85BC67-61FF-6FDA-49DE-6C92C8EFC80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272639" y="944653"/>
            <a:ext cx="4573684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музеем воспитанниками младших групп</a:t>
            </a:r>
          </a:p>
        </p:txBody>
      </p:sp>
      <p:pic>
        <p:nvPicPr>
          <p:cNvPr id="14" name="Объект 13" descr="Изображение выглядит как человек, в помещении, окно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081F6C5B-7415-5ED4-7A7B-8432A56DED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/>
          <a:stretch/>
        </p:blipFill>
        <p:spPr>
          <a:xfrm>
            <a:off x="5220072" y="1765739"/>
            <a:ext cx="3339677" cy="214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B551E0D-BFFF-52B8-54A2-318274FC93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 cstate="print"/>
          <a:srcRect t="29138"/>
          <a:stretch/>
        </p:blipFill>
        <p:spPr bwMode="auto">
          <a:xfrm>
            <a:off x="395536" y="1765738"/>
            <a:ext cx="4485353" cy="2148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1DEB7E3-02F7-F314-2755-1BDC3AE9B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10160" b="11220"/>
          <a:stretch/>
        </p:blipFill>
        <p:spPr bwMode="auto">
          <a:xfrm>
            <a:off x="539552" y="4126123"/>
            <a:ext cx="3223904" cy="238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текст, человек, в помещени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BCE2AC3F-1EFC-ACB0-0F29-396C4617A4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5900" b="31100"/>
          <a:stretch/>
        </p:blipFill>
        <p:spPr>
          <a:xfrm>
            <a:off x="4107687" y="4206658"/>
            <a:ext cx="4738636" cy="222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642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1774</TotalTime>
  <Words>615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Tahoma</vt:lpstr>
      <vt:lpstr>Times New Roman</vt:lpstr>
      <vt:lpstr>Verdana</vt:lpstr>
      <vt:lpstr>Wingdings</vt:lpstr>
      <vt:lpstr>Wingdings 2</vt:lpstr>
      <vt:lpstr>Солнцестояние</vt:lpstr>
      <vt:lpstr>Муниципальное автономное дошкольное образовательное учреждение детский сад № 563</vt:lpstr>
      <vt:lpstr> </vt:lpstr>
      <vt:lpstr>.</vt:lpstr>
      <vt:lpstr>.</vt:lpstr>
      <vt:lpstr>Основной этап реализации проекта</vt:lpstr>
      <vt:lpstr>Основной этап реализации проекта </vt:lpstr>
      <vt:lpstr>Художественно-творческая деятельность</vt:lpstr>
      <vt:lpstr>Основной этап реализации проекта</vt:lpstr>
      <vt:lpstr>Заключительный этап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№563</dc:title>
  <dc:creator>admin</dc:creator>
  <cp:lastModifiedBy>Детский сад №563</cp:lastModifiedBy>
  <cp:revision>24</cp:revision>
  <dcterms:created xsi:type="dcterms:W3CDTF">2022-04-02T12:11:51Z</dcterms:created>
  <dcterms:modified xsi:type="dcterms:W3CDTF">2023-04-10T05:43:57Z</dcterms:modified>
</cp:coreProperties>
</file>