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sldIdLst>
    <p:sldId id="257" r:id="rId6"/>
    <p:sldId id="259" r:id="rId7"/>
    <p:sldId id="260" r:id="rId8"/>
    <p:sldId id="261" r:id="rId9"/>
    <p:sldId id="26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1DD3A-8119-40EB-8411-9CADEF3F76A8}" type="datetimeFigureOut">
              <a:rPr lang="ru-RU" smtClean="0"/>
              <a:t>04.03.2023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90C62-E5E0-46D3-8283-69D350395D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445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1DD3A-8119-40EB-8411-9CADEF3F76A8}" type="datetimeFigureOut">
              <a:rPr lang="ru-RU" smtClean="0"/>
              <a:t>04.03.2023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90C62-E5E0-46D3-8283-69D350395D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217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1DD3A-8119-40EB-8411-9CADEF3F76A8}" type="datetimeFigureOut">
              <a:rPr lang="ru-RU" smtClean="0"/>
              <a:t>04.03.2023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90C62-E5E0-46D3-8283-69D350395D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4905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0332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3160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2100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9188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1211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2448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4685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908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1DD3A-8119-40EB-8411-9CADEF3F76A8}" type="datetimeFigureOut">
              <a:rPr lang="ru-RU" smtClean="0"/>
              <a:t>04.03.2023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90C62-E5E0-46D3-8283-69D350395D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541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5198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6818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6653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5793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717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1976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7349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5112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2402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740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1DD3A-8119-40EB-8411-9CADEF3F76A8}" type="datetimeFigureOut">
              <a:rPr lang="ru-RU" smtClean="0"/>
              <a:t>04.03.2023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90C62-E5E0-46D3-8283-69D350395D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1874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7234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618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501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0766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1443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9665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07433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4700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21767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712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1DD3A-8119-40EB-8411-9CADEF3F76A8}" type="datetimeFigureOut">
              <a:rPr lang="ru-RU" smtClean="0"/>
              <a:t>04.03.2023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90C62-E5E0-46D3-8283-69D350395D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029654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50773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10075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52985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520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63783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33227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09099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31642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28957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463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1DD3A-8119-40EB-8411-9CADEF3F76A8}" type="datetimeFigureOut">
              <a:rPr lang="ru-RU" smtClean="0"/>
              <a:t>04.03.2023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90C62-E5E0-46D3-8283-69D350395D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54497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11150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15649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45931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4670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26818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0497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1DD3A-8119-40EB-8411-9CADEF3F76A8}" type="datetimeFigureOut">
              <a:rPr lang="ru-RU" smtClean="0"/>
              <a:t>04.03.2023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90C62-E5E0-46D3-8283-69D350395D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336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1DD3A-8119-40EB-8411-9CADEF3F76A8}" type="datetimeFigureOut">
              <a:rPr lang="ru-RU" smtClean="0"/>
              <a:t>04.03.2023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90C62-E5E0-46D3-8283-69D350395D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924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1DD3A-8119-40EB-8411-9CADEF3F76A8}" type="datetimeFigureOut">
              <a:rPr lang="ru-RU" smtClean="0"/>
              <a:t>04.03.2023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90C62-E5E0-46D3-8283-69D350395D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8804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1DD3A-8119-40EB-8411-9CADEF3F76A8}" type="datetimeFigureOut">
              <a:rPr lang="ru-RU" smtClean="0"/>
              <a:t>04.03.2023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90C62-E5E0-46D3-8283-69D350395D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819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1DD3A-8119-40EB-8411-9CADEF3F76A8}" type="datetimeFigureOut">
              <a:rPr lang="ru-RU" smtClean="0"/>
              <a:t>04.03.2023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B90C62-E5E0-46D3-8283-69D350395D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926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08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534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711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11370-4413-4222-8941-05316A4958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189F2A-9765-41EC-BCF4-8E27DB6B1E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188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292824" y="559558"/>
            <a:ext cx="937601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ПРИМЕРНЫЕ КОМПЛЕКСЫ ОРУ НА РОКЕРБОРДАХ</a:t>
            </a:r>
          </a:p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ДОШКОЛЬНОГО ВОЗРАСТА</a:t>
            </a:r>
          </a:p>
        </p:txBody>
      </p:sp>
    </p:spTree>
    <p:extLst>
      <p:ext uri="{BB962C8B-B14F-4D97-AF65-F5344CB8AC3E}">
        <p14:creationId xmlns:p14="http://schemas.microsoft.com/office/powerpoint/2010/main" val="2501404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0">
              <a:schemeClr val="bg1"/>
            </a:gs>
            <a:gs pos="0">
              <a:srgbClr val="00B0F0"/>
            </a:gs>
            <a:gs pos="17000">
              <a:schemeClr val="accent1">
                <a:lumMod val="45000"/>
                <a:lumOff val="55000"/>
              </a:schemeClr>
            </a:gs>
            <a:gs pos="100000">
              <a:srgbClr val="00B0F0"/>
            </a:gs>
            <a:gs pos="81000">
              <a:schemeClr val="accent1">
                <a:lumMod val="30000"/>
                <a:lumOff val="7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93520" y="304800"/>
            <a:ext cx="92202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Комплекс №1 «Птичка в гнездышке»</a:t>
            </a:r>
          </a:p>
          <a:p>
            <a:pPr algn="ctr"/>
            <a:r>
              <a:rPr lang="ru-RU" dirty="0" err="1">
                <a:solidFill>
                  <a:srgbClr val="002060"/>
                </a:solidFill>
              </a:rPr>
              <a:t>Рокерборд</a:t>
            </a:r>
            <a:r>
              <a:rPr lang="ru-RU" dirty="0">
                <a:solidFill>
                  <a:srgbClr val="002060"/>
                </a:solidFill>
              </a:rPr>
              <a:t> в положении «лодочка». ОРУ на развитие координации и равновесия.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3804356"/>
              </p:ext>
            </p:extLst>
          </p:nvPr>
        </p:nvGraphicFramePr>
        <p:xfrm>
          <a:off x="4632960" y="1419365"/>
          <a:ext cx="7193280" cy="5118593"/>
        </p:xfrm>
        <a:graphic>
          <a:graphicData uri="http://schemas.openxmlformats.org/drawingml/2006/table">
            <a:tbl>
              <a:tblPr firstRow="1" firstCol="1" bandRow="1"/>
              <a:tblGrid>
                <a:gridCol w="35962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7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469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«Птичка крыльями махает 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раз-два-три-четыре,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раз-два-три-четыре»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Раскачиваясь на балансире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руки в сторону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руки вверх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руки в сторону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руки вверх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163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«Клювом в стороны мотает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раз-два-три-четыре,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раз-два-три-четыре»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Раскачиваясь на балансире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1- поворот головы вправо 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2- поворот головы влево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3- поворот головы вправо 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4- поворот головы влево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469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«Никого не замечает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раз-два-три-четыре,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раз-два-три-четыре»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Остановить балансир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выполнить приседание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И.П.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выполнить приседание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И.П.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82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«Свое гнездышко качает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раз-два-три-четыре,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раз-два-три-четыре»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1-4. Развернуться правым боком и раскачать балансир. 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Повторить на левую сторону.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07" y="1419366"/>
            <a:ext cx="4161473" cy="5095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724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0">
              <a:schemeClr val="bg1"/>
            </a:gs>
            <a:gs pos="0">
              <a:srgbClr val="00B0F0"/>
            </a:gs>
            <a:gs pos="17000">
              <a:schemeClr val="accent1">
                <a:lumMod val="45000"/>
                <a:lumOff val="55000"/>
              </a:schemeClr>
            </a:gs>
            <a:gs pos="100000">
              <a:srgbClr val="00B0F0"/>
            </a:gs>
            <a:gs pos="81000">
              <a:schemeClr val="accent1">
                <a:lumMod val="30000"/>
                <a:lumOff val="7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93520" y="304800"/>
            <a:ext cx="9220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Комплекс №2 «С другом в лодке»</a:t>
            </a:r>
          </a:p>
          <a:p>
            <a:pPr algn="ctr"/>
            <a:r>
              <a:rPr lang="ru-RU" dirty="0">
                <a:solidFill>
                  <a:srgbClr val="002060"/>
                </a:solidFill>
                <a:latin typeface="+mj-lt"/>
              </a:rPr>
              <a:t>ОРУ в парах, каждый ребенок на своем </a:t>
            </a:r>
            <a:r>
              <a:rPr lang="ru-RU" dirty="0" err="1">
                <a:solidFill>
                  <a:srgbClr val="002060"/>
                </a:solidFill>
                <a:latin typeface="+mj-lt"/>
              </a:rPr>
              <a:t>рокерборде</a:t>
            </a:r>
            <a:r>
              <a:rPr lang="ru-RU" dirty="0">
                <a:solidFill>
                  <a:srgbClr val="002060"/>
                </a:solidFill>
                <a:latin typeface="+mj-lt"/>
              </a:rPr>
              <a:t>. </a:t>
            </a:r>
          </a:p>
          <a:p>
            <a:pPr algn="ctr"/>
            <a:r>
              <a:rPr lang="ru-RU" dirty="0">
                <a:solidFill>
                  <a:srgbClr val="002060"/>
                </a:solidFill>
                <a:latin typeface="+mj-lt"/>
              </a:rPr>
              <a:t>Положение </a:t>
            </a:r>
            <a:r>
              <a:rPr lang="ru-RU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рокерборда</a:t>
            </a:r>
            <a:r>
              <a:rPr lang="ru-RU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«лодочка» и «радуга».</a:t>
            </a:r>
          </a:p>
          <a:p>
            <a:pPr algn="ctr"/>
            <a:endParaRPr lang="ru-RU" sz="3200" b="1" dirty="0">
              <a:solidFill>
                <a:srgbClr val="00206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9557812"/>
              </p:ext>
            </p:extLst>
          </p:nvPr>
        </p:nvGraphicFramePr>
        <p:xfrm>
          <a:off x="4632960" y="1392058"/>
          <a:ext cx="7193280" cy="5187943"/>
        </p:xfrm>
        <a:graphic>
          <a:graphicData uri="http://schemas.openxmlformats.org/drawingml/2006/table">
            <a:tbl>
              <a:tblPr firstRow="1" firstCol="1" bandRow="1"/>
              <a:tblGrid>
                <a:gridCol w="35962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7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406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другом не разлей вода: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Куда ты, туда и я.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Держать друг друга за руки и раскачивать </a:t>
                      </a:r>
                      <a:r>
                        <a:rPr lang="ru-RU" sz="1400" kern="12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рокерборды</a:t>
                      </a:r>
                      <a:r>
                        <a:rPr lang="ru-RU" sz="140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 одном направлении.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8794">
                <a:tc>
                  <a:txBody>
                    <a:bodyPr/>
                    <a:lstStyle/>
                    <a:p>
                      <a:r>
                        <a:rPr lang="ru-RU" sz="140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Даже будь на море качка</a:t>
                      </a:r>
                    </a:p>
                    <a:p>
                      <a:r>
                        <a:rPr lang="ru-RU" sz="140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Для нас это не сложная задачка.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Держать за предплечья и раскачивать </a:t>
                      </a:r>
                      <a:r>
                        <a:rPr lang="ru-RU" sz="1400" kern="12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рокерборд</a:t>
                      </a:r>
                      <a:r>
                        <a:rPr lang="ru-RU" sz="140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 противоположном друг от друга направлениях.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406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 когда на сушу встанем</a:t>
                      </a:r>
                    </a:p>
                    <a:p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Друг от друга не отстанем.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Выполнять шаги на </a:t>
                      </a:r>
                      <a:r>
                        <a:rPr lang="ru-RU" sz="1400" kern="12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рокерборд</a:t>
                      </a:r>
                      <a:r>
                        <a:rPr lang="ru-RU" sz="140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и на пол, по принципу степ-шага лицом друг к другу.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3222">
                <a:tc>
                  <a:txBody>
                    <a:bodyPr/>
                    <a:lstStyle/>
                    <a:p>
                      <a:r>
                        <a:rPr lang="ru-RU" sz="140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Будем дружно танцевать</a:t>
                      </a:r>
                    </a:p>
                    <a:p>
                      <a:r>
                        <a:rPr lang="ru-RU" sz="140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 ладошки отбивать.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1.Прыжком встать на </a:t>
                      </a:r>
                      <a:r>
                        <a:rPr lang="ru-RU" sz="14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рокерборд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2.Отбить друг другу ладошки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3.-4. Шагом встать на пол в И.П.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81" y="1446663"/>
            <a:ext cx="4080860" cy="5172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967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0">
              <a:schemeClr val="bg1"/>
            </a:gs>
            <a:gs pos="0">
              <a:srgbClr val="00B0F0"/>
            </a:gs>
            <a:gs pos="17000">
              <a:schemeClr val="accent1">
                <a:lumMod val="45000"/>
                <a:lumOff val="55000"/>
              </a:schemeClr>
            </a:gs>
            <a:gs pos="100000">
              <a:srgbClr val="00B0F0"/>
            </a:gs>
            <a:gs pos="81000">
              <a:schemeClr val="accent1">
                <a:lumMod val="30000"/>
                <a:lumOff val="70000"/>
              </a:schemeClr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93520" y="3048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Комплекс №3 «Котенок с клубочком»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ОРУ с мячом, стоя на </a:t>
            </a:r>
            <a:r>
              <a:rPr lang="ru-RU" dirty="0" err="1">
                <a:solidFill>
                  <a:srgbClr val="002060"/>
                </a:solidFill>
              </a:rPr>
              <a:t>рокерборде</a:t>
            </a:r>
            <a:r>
              <a:rPr lang="ru-RU" dirty="0">
                <a:solidFill>
                  <a:srgbClr val="002060"/>
                </a:solidFill>
              </a:rPr>
              <a:t> (положение</a:t>
            </a:r>
            <a:r>
              <a:rPr lang="ru-RU" sz="3200" dirty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«радуга»).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1638213"/>
              </p:ext>
            </p:extLst>
          </p:nvPr>
        </p:nvGraphicFramePr>
        <p:xfrm>
          <a:off x="4632960" y="1446664"/>
          <a:ext cx="7193280" cy="5091294"/>
        </p:xfrm>
        <a:graphic>
          <a:graphicData uri="http://schemas.openxmlformats.org/drawingml/2006/table">
            <a:tbl>
              <a:tblPr firstRow="1" firstCol="1" bandRow="1"/>
              <a:tblGrid>
                <a:gridCol w="35962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7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398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Котенок на печке лениво вздыхает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1-2. Поднять мяч вверх-сделать вдох.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3-4. Опустить мяч до уровня груди- выдох.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77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клубочек с ним никто не играет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Уронить мяч на пол и поймать после удара об пол.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398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Ты котенок не скучай, и клубочек покатай.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Сидя на карточках перекатывать мяч по полу от правой руки к левой и обратно.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38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Ой, смотри развеселился!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Вокруг печки зарезвился!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Прокатывать мяч под </a:t>
                      </a: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рокербордом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оббегать и ловить с другой стороны.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2" name="Группа 11"/>
          <p:cNvGrpSpPr/>
          <p:nvPr/>
        </p:nvGrpSpPr>
        <p:grpSpPr>
          <a:xfrm>
            <a:off x="167640" y="1446663"/>
            <a:ext cx="4251960" cy="5030337"/>
            <a:chOff x="167640" y="996255"/>
            <a:chExt cx="4251960" cy="5480745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640" y="996255"/>
              <a:ext cx="4251960" cy="5480745"/>
            </a:xfrm>
            <a:prstGeom prst="rect">
              <a:avLst/>
            </a:prstGeom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0160" y="3886200"/>
              <a:ext cx="3272760" cy="23907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9190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0">
              <a:schemeClr val="bg1"/>
            </a:gs>
            <a:gs pos="0">
              <a:srgbClr val="00B0F0"/>
            </a:gs>
            <a:gs pos="17000">
              <a:schemeClr val="accent1">
                <a:lumMod val="45000"/>
                <a:lumOff val="55000"/>
              </a:schemeClr>
            </a:gs>
            <a:gs pos="100000">
              <a:srgbClr val="00B0F0"/>
            </a:gs>
            <a:gs pos="81000">
              <a:schemeClr val="accent1">
                <a:lumMod val="30000"/>
                <a:lumOff val="7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4275" y="304800"/>
            <a:ext cx="99494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Комплекс упражнений йоги «Репка»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85" y="1026054"/>
            <a:ext cx="4325771" cy="5688646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831307" y="1014877"/>
          <a:ext cx="6864825" cy="5641501"/>
        </p:xfrm>
        <a:graphic>
          <a:graphicData uri="http://schemas.openxmlformats.org/drawingml/2006/table">
            <a:tbl>
              <a:tblPr firstRow="1" firstCol="1" bandRow="1"/>
              <a:tblGrid>
                <a:gridCol w="34320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327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5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Посадил дед репку.</a:t>
                      </a:r>
                    </a:p>
                  </a:txBody>
                  <a:tcPr marL="37349" marR="37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Рокерборд</a:t>
                      </a: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«лодочкой»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Асана</a:t>
                      </a: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«Поза </a:t>
                      </a:r>
                      <a:r>
                        <a:rPr lang="ru-RU" sz="105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удовольсвия</a:t>
                      </a: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Сидя раскачиваем балансир.</a:t>
                      </a:r>
                    </a:p>
                  </a:txBody>
                  <a:tcPr marL="37349" marR="37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Выросла репка большая-пребольшая.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7349" marR="37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Рокерборд</a:t>
                      </a: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«дугой»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Асана</a:t>
                      </a: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«Поза дерева».</a:t>
                      </a:r>
                    </a:p>
                  </a:txBody>
                  <a:tcPr marL="37349" marR="37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Стал дед репку из земли тянуть: тянет-потянет, вытянуть не может.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7349" marR="37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Асана</a:t>
                      </a: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«Поза стула»</a:t>
                      </a:r>
                    </a:p>
                  </a:txBody>
                  <a:tcPr marL="37349" marR="37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42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Позвал дед на помощь бабку.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Бабка за дедку, дедка за репку — тянут-потянут, вытянуть не могут.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7349" marR="37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Асана</a:t>
                      </a: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«Всадник»</a:t>
                      </a:r>
                    </a:p>
                  </a:txBody>
                  <a:tcPr marL="37349" marR="37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28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Позвала бабка внучку.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Внучка за бабку, бабка за дедку, дедка за репку — тянут-потянут, вытянуть не могут.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7349" marR="37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Асана</a:t>
                      </a: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«Поза мудреца»</a:t>
                      </a:r>
                    </a:p>
                  </a:txBody>
                  <a:tcPr marL="37349" marR="37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28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Кликнула внучка Жучку.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Жучка за внучку, внучка за бабку, бабка за дедку, дедка за репку — тянут-потянут, вытянуть не могут.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7349" marR="37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Асана</a:t>
                      </a: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«Собака мордой вверх и мордой вниз»</a:t>
                      </a:r>
                    </a:p>
                  </a:txBody>
                  <a:tcPr marL="37349" marR="37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514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Кликнула Жучка кошку.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Кошка за Жучку, Жучка за внучку, внучка за бабку, бабка за дедку, дедка за репку — тянут-потянут, вытянуть не могут.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7349" marR="37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Асана</a:t>
                      </a: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«Кошки»</a:t>
                      </a:r>
                    </a:p>
                  </a:txBody>
                  <a:tcPr marL="37349" marR="37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514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Позвала кошка мышку.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Мышка за кошку, кошка за Жучку, Жучка за внучку, внучка за бабку, бабка за дедку, дедка за репку — тянут-потянут, вытянули репку!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7349" marR="37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«Стоячий наклон вперед с подъёмом и приветствием к солнцу»</a:t>
                      </a:r>
                    </a:p>
                  </a:txBody>
                  <a:tcPr marL="37349" marR="37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06306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602</Words>
  <Application>Microsoft Office PowerPoint</Application>
  <PresentationFormat>Широкоэкранный</PresentationFormat>
  <Paragraphs>96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5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1_Тема Office</vt:lpstr>
      <vt:lpstr>2_Тема Office</vt:lpstr>
      <vt:lpstr>3_Тема Office</vt:lpstr>
      <vt:lpstr>4_Тема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Детский сад №563</cp:lastModifiedBy>
  <cp:revision>5</cp:revision>
  <dcterms:created xsi:type="dcterms:W3CDTF">2023-03-03T14:49:18Z</dcterms:created>
  <dcterms:modified xsi:type="dcterms:W3CDTF">2023-03-04T05:59:33Z</dcterms:modified>
</cp:coreProperties>
</file>