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79" r:id="rId4"/>
    <p:sldId id="257" r:id="rId5"/>
    <p:sldId id="293" r:id="rId6"/>
    <p:sldId id="294" r:id="rId7"/>
    <p:sldId id="280" r:id="rId8"/>
    <p:sldId id="259" r:id="rId9"/>
    <p:sldId id="260" r:id="rId10"/>
    <p:sldId id="282" r:id="rId11"/>
    <p:sldId id="283" r:id="rId12"/>
    <p:sldId id="261" r:id="rId13"/>
    <p:sldId id="284" r:id="rId14"/>
    <p:sldId id="285" r:id="rId15"/>
    <p:sldId id="262" r:id="rId16"/>
    <p:sldId id="286" r:id="rId17"/>
    <p:sldId id="275" r:id="rId18"/>
    <p:sldId id="287" r:id="rId19"/>
    <p:sldId id="264" r:id="rId20"/>
    <p:sldId id="289" r:id="rId21"/>
    <p:sldId id="272" r:id="rId22"/>
    <p:sldId id="290" r:id="rId23"/>
    <p:sldId id="274" r:id="rId24"/>
    <p:sldId id="291" r:id="rId25"/>
    <p:sldId id="276" r:id="rId26"/>
    <p:sldId id="265" r:id="rId27"/>
    <p:sldId id="26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CC99FF"/>
    <a:srgbClr val="FFFF66"/>
    <a:srgbClr val="FF5050"/>
    <a:srgbClr val="CC6600"/>
    <a:srgbClr val="FFCCFF"/>
    <a:srgbClr val="99DDAC"/>
    <a:srgbClr val="A87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87" autoAdjust="0"/>
    <p:restoredTop sz="94705" autoAdjust="0"/>
  </p:normalViewPr>
  <p:slideViewPr>
    <p:cSldViewPr>
      <p:cViewPr varScale="1">
        <p:scale>
          <a:sx n="69" d="100"/>
          <a:sy n="69" d="100"/>
        </p:scale>
        <p:origin x="110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9BADB-44E7-430C-A5B9-FAB98DBDBF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0069399"/>
      </p:ext>
    </p:extLst>
  </p:cSld>
  <p:clrMapOvr>
    <a:masterClrMapping/>
  </p:clrMapOvr>
  <p:transition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94693-E3CD-4176-89C5-55CE509B49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7506229"/>
      </p:ext>
    </p:extLst>
  </p:cSld>
  <p:clrMapOvr>
    <a:masterClrMapping/>
  </p:clrMapOvr>
  <p:transition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B5EE8-6AF3-495D-BEC0-3A0868DF53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816461"/>
      </p:ext>
    </p:extLst>
  </p:cSld>
  <p:clrMapOvr>
    <a:masterClrMapping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CB225-E558-4316-B2C6-A3F67658EC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945099"/>
      </p:ext>
    </p:extLst>
  </p:cSld>
  <p:clrMapOvr>
    <a:masterClrMapping/>
  </p:clrMapOvr>
  <p:transition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1D119-DB2A-4E7C-A06D-06661AAADF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1473749"/>
      </p:ext>
    </p:extLst>
  </p:cSld>
  <p:clrMapOvr>
    <a:masterClrMapping/>
  </p:clrMapOvr>
  <p:transition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9C3A4-5CC2-467C-AEAB-1AACE2EE8C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8566228"/>
      </p:ext>
    </p:extLst>
  </p:cSld>
  <p:clrMapOvr>
    <a:masterClrMapping/>
  </p:clrMapOvr>
  <p:transition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A0714-F991-4E49-92C9-09D936FB05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6087072"/>
      </p:ext>
    </p:extLst>
  </p:cSld>
  <p:clrMapOvr>
    <a:masterClrMapping/>
  </p:clrMapOvr>
  <p:transition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D4579-69AD-48D5-813F-7080D211B5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5665082"/>
      </p:ext>
    </p:extLst>
  </p:cSld>
  <p:clrMapOvr>
    <a:masterClrMapping/>
  </p:clrMapOvr>
  <p:transition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87C6F-3617-47F8-A0F8-B6742D251F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9562543"/>
      </p:ext>
    </p:extLst>
  </p:cSld>
  <p:clrMapOvr>
    <a:masterClrMapping/>
  </p:clrMapOvr>
  <p:transition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594DD-AB7E-48AD-9F63-E2844367F9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8204421"/>
      </p:ext>
    </p:extLst>
  </p:cSld>
  <p:clrMapOvr>
    <a:masterClrMapping/>
  </p:clrMapOvr>
  <p:transition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E57F9-1E16-4C57-9BC4-E2DB3184C9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5089755"/>
      </p:ext>
    </p:extLst>
  </p:cSld>
  <p:clrMapOvr>
    <a:masterClrMapping/>
  </p:clrMapOvr>
  <p:transition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211F83-E5FE-425F-BD28-50A5E868BC3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0.wav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1.wav"/><Relationship Id="rId6" Type="http://schemas.openxmlformats.org/officeDocument/2006/relationships/image" Target="../media/image5.png"/><Relationship Id="rId5" Type="http://schemas.openxmlformats.org/officeDocument/2006/relationships/image" Target="../media/image20.wmf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5" Type="http://schemas.openxmlformats.org/officeDocument/2006/relationships/image" Target="../media/image5.png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3.wav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4.wav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6.wav"/><Relationship Id="rId5" Type="http://schemas.openxmlformats.org/officeDocument/2006/relationships/image" Target="../media/image5.png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7.wav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8.wav"/><Relationship Id="rId5" Type="http://schemas.openxmlformats.org/officeDocument/2006/relationships/image" Target="../media/image5.png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5" Type="http://schemas.openxmlformats.org/officeDocument/2006/relationships/image" Target="../media/image5.png"/><Relationship Id="rId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1.wav"/><Relationship Id="rId5" Type="http://schemas.openxmlformats.org/officeDocument/2006/relationships/image" Target="../media/image5.png"/><Relationship Id="rId4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3.wav"/><Relationship Id="rId5" Type="http://schemas.openxmlformats.org/officeDocument/2006/relationships/image" Target="../media/image5.png"/><Relationship Id="rId4" Type="http://schemas.openxmlformats.org/officeDocument/2006/relationships/image" Target="../media/image3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4.wav"/><Relationship Id="rId5" Type="http://schemas.openxmlformats.org/officeDocument/2006/relationships/image" Target="../media/image5.png"/><Relationship Id="rId4" Type="http://schemas.openxmlformats.org/officeDocument/2006/relationships/image" Target="../media/image4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5.wav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6.wav"/><Relationship Id="rId6" Type="http://schemas.openxmlformats.org/officeDocument/2006/relationships/image" Target="../media/image5.png"/><Relationship Id="rId5" Type="http://schemas.openxmlformats.org/officeDocument/2006/relationships/image" Target="../media/image2.wmf"/><Relationship Id="rId4" Type="http://schemas.openxmlformats.org/officeDocument/2006/relationships/image" Target="../media/image4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8.wav"/><Relationship Id="rId5" Type="http://schemas.openxmlformats.org/officeDocument/2006/relationships/image" Target="../media/image5.png"/><Relationship Id="rId4" Type="http://schemas.openxmlformats.org/officeDocument/2006/relationships/image" Target="../media/image4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5" Type="http://schemas.openxmlformats.org/officeDocument/2006/relationships/image" Target="../media/image5.png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Relationship Id="rId5" Type="http://schemas.openxmlformats.org/officeDocument/2006/relationships/image" Target="../media/image5.png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50000">
              <a:schemeClr val="bg1"/>
            </a:gs>
            <a:gs pos="100000">
              <a:srgbClr val="FF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 anchor="ctr"/>
          <a:lstStyle/>
          <a:p>
            <a:r>
              <a:rPr lang="ru-RU" altLang="ru-RU" sz="5400" u="sng">
                <a:solidFill>
                  <a:srgbClr val="CC6600"/>
                </a:solidFill>
              </a:rPr>
              <a:t>СПОРТ</a:t>
            </a:r>
          </a:p>
        </p:txBody>
      </p:sp>
      <p:pic>
        <p:nvPicPr>
          <p:cNvPr id="4102" name="Picture 6" descr="000803_1077_3437_vnv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000803_1055_5842_vnv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11613"/>
            <a:ext cx="1738313" cy="284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000803_1077_3807_vnv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69557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000803_1079_3621_vuv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0"/>
            <a:ext cx="2667000" cy="24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525" y="-457200"/>
            <a:ext cx="233363" cy="2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7" fill="hold"/>
                                        <p:tgtEl>
                                          <p:spTgt spid="4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915400" cy="792162"/>
          </a:xfrm>
        </p:spPr>
        <p:txBody>
          <a:bodyPr/>
          <a:lstStyle/>
          <a:p>
            <a:r>
              <a:rPr lang="ru-RU" altLang="ru-RU" sz="2400">
                <a:solidFill>
                  <a:schemeClr val="accent2"/>
                </a:solidFill>
              </a:rPr>
              <a:t>Бейсболисты должны уметь далеко кидать мяч </a:t>
            </a:r>
          </a:p>
        </p:txBody>
      </p:sp>
      <p:pic>
        <p:nvPicPr>
          <p:cNvPr id="44037" name="Picture 5" descr="000803_1077_8476_vnv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8"/>
          <a:stretch>
            <a:fillRect/>
          </a:stretch>
        </p:blipFill>
        <p:spPr bwMode="auto">
          <a:xfrm>
            <a:off x="3581400" y="2133600"/>
            <a:ext cx="55626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8" name="Oval 6" descr="Песок"/>
          <p:cNvSpPr>
            <a:spLocks noChangeArrowheads="1"/>
          </p:cNvSpPr>
          <p:nvPr/>
        </p:nvSpPr>
        <p:spPr bwMode="auto">
          <a:xfrm>
            <a:off x="3505200" y="2971800"/>
            <a:ext cx="304800" cy="3048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403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525" y="-685800"/>
            <a:ext cx="233363" cy="2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2" fill="hold"/>
                                        <p:tgtEl>
                                          <p:spTgt spid="440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200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50000">
              <a:schemeClr val="bg1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ru-RU" altLang="ru-RU" sz="2400">
                <a:solidFill>
                  <a:schemeClr val="accent2"/>
                </a:solidFill>
              </a:rPr>
              <a:t>И далеко отбивать мяч битой</a:t>
            </a:r>
          </a:p>
        </p:txBody>
      </p:sp>
      <p:pic>
        <p:nvPicPr>
          <p:cNvPr id="46086" name="Picture 6" descr="000803_1077_5174_vnv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8"/>
          <a:stretch>
            <a:fillRect/>
          </a:stretch>
        </p:blipFill>
        <p:spPr bwMode="auto">
          <a:xfrm>
            <a:off x="914400" y="1828800"/>
            <a:ext cx="31242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7" name="Oval 7" descr="Песок"/>
          <p:cNvSpPr>
            <a:spLocks noChangeArrowheads="1"/>
          </p:cNvSpPr>
          <p:nvPr/>
        </p:nvSpPr>
        <p:spPr bwMode="auto">
          <a:xfrm>
            <a:off x="3429000" y="1828800"/>
            <a:ext cx="304800" cy="3048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6088" name="Picture 8" descr="000803_1055_5919_vnv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5800" y="4418013"/>
            <a:ext cx="4495800" cy="226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525" y="-609600"/>
            <a:ext cx="233363" cy="2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3" fill="hold"/>
                                        <p:tgtEl>
                                          <p:spTgt spid="460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xit" presetSubtype="3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200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altLang="ru-RU" sz="2400">
                <a:solidFill>
                  <a:schemeClr val="accent2"/>
                </a:solidFill>
              </a:rPr>
              <a:t>ФУТБОЛ – когда люди бегают по специальному полю, пиная мяч ногами</a:t>
            </a:r>
          </a:p>
        </p:txBody>
      </p:sp>
      <p:pic>
        <p:nvPicPr>
          <p:cNvPr id="9220" name="Picture 4" descr="000803_1055_5843_vnv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324961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000803_1055_6007_vnv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581400" cy="346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6" fill="hold"/>
                                        <p:tgtEl>
                                          <p:spTgt spid="92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altLang="ru-RU" sz="2400">
                <a:solidFill>
                  <a:schemeClr val="accent2"/>
                </a:solidFill>
              </a:rPr>
              <a:t>Футболисты стараются попасть мячом в ворота соперника </a:t>
            </a:r>
          </a:p>
        </p:txBody>
      </p:sp>
      <p:pic>
        <p:nvPicPr>
          <p:cNvPr id="48135" name="Picture 7" descr="000803_1077_3831_vnv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9"/>
          <a:stretch>
            <a:fillRect/>
          </a:stretch>
        </p:blipFill>
        <p:spPr bwMode="auto">
          <a:xfrm flipH="1">
            <a:off x="4495800" y="2362200"/>
            <a:ext cx="4267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6705600" y="5105400"/>
            <a:ext cx="914400" cy="838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>
            <a:off x="6553200" y="5105400"/>
            <a:ext cx="838200" cy="8382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9" name="AutoShape 11" descr="Крупная сетка"/>
          <p:cNvSpPr>
            <a:spLocks noChangeArrowheads="1"/>
          </p:cNvSpPr>
          <p:nvPr/>
        </p:nvSpPr>
        <p:spPr bwMode="auto">
          <a:xfrm rot="5400000">
            <a:off x="-1866900" y="3314700"/>
            <a:ext cx="5181600" cy="1447800"/>
          </a:xfrm>
          <a:custGeom>
            <a:avLst/>
            <a:gdLst>
              <a:gd name="G0" fmla="+- 2212 0 0"/>
              <a:gd name="G1" fmla="+- 21600 0 2212"/>
              <a:gd name="G2" fmla="*/ 2212 1 2"/>
              <a:gd name="G3" fmla="+- 21600 0 G2"/>
              <a:gd name="G4" fmla="+/ 2212 21600 2"/>
              <a:gd name="G5" fmla="+/ G1 0 2"/>
              <a:gd name="G6" fmla="*/ 21600 21600 2212"/>
              <a:gd name="G7" fmla="*/ G6 1 2"/>
              <a:gd name="G8" fmla="+- 21600 0 G7"/>
              <a:gd name="G9" fmla="*/ 21600 1 2"/>
              <a:gd name="G10" fmla="+- 2212 0 G9"/>
              <a:gd name="G11" fmla="?: G10 G8 0"/>
              <a:gd name="G12" fmla="?: G10 G7 21600"/>
              <a:gd name="T0" fmla="*/ 20494 w 21600"/>
              <a:gd name="T1" fmla="*/ 10800 h 21600"/>
              <a:gd name="T2" fmla="*/ 10800 w 21600"/>
              <a:gd name="T3" fmla="*/ 21600 h 21600"/>
              <a:gd name="T4" fmla="*/ 1106 w 21600"/>
              <a:gd name="T5" fmla="*/ 10800 h 21600"/>
              <a:gd name="T6" fmla="*/ 10800 w 21600"/>
              <a:gd name="T7" fmla="*/ 0 h 21600"/>
              <a:gd name="T8" fmla="*/ 2906 w 21600"/>
              <a:gd name="T9" fmla="*/ 2906 h 21600"/>
              <a:gd name="T10" fmla="*/ 18694 w 21600"/>
              <a:gd name="T11" fmla="*/ 1869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212" y="21600"/>
                </a:lnTo>
                <a:lnTo>
                  <a:pt x="19388" y="21600"/>
                </a:lnTo>
                <a:lnTo>
                  <a:pt x="21600" y="0"/>
                </a:lnTo>
                <a:close/>
              </a:path>
            </a:pathLst>
          </a:custGeom>
          <a:pattFill prst="lgGrid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8140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-609600"/>
            <a:ext cx="233362" cy="2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8" fill="hold"/>
                                        <p:tgtEl>
                                          <p:spTgt spid="481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4.44444E-6 L -0.7125 -0.1055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5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4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altLang="ru-RU" sz="2400">
                <a:solidFill>
                  <a:schemeClr val="accent2"/>
                </a:solidFill>
              </a:rPr>
              <a:t>Если мяч забит в ворота – это называется – гол!</a:t>
            </a:r>
          </a:p>
        </p:txBody>
      </p:sp>
      <p:pic>
        <p:nvPicPr>
          <p:cNvPr id="50181" name="Picture 5" descr="000803_1077_3830_vnv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5638800" cy="510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-533400"/>
            <a:ext cx="233363" cy="2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7" fill="hold"/>
                                        <p:tgtEl>
                                          <p:spTgt spid="501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8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altLang="ru-RU" sz="2400">
                <a:solidFill>
                  <a:schemeClr val="accent2"/>
                </a:solidFill>
              </a:rPr>
              <a:t>БИЛЬЯРД – надо кием забивать шары в лунки</a:t>
            </a:r>
          </a:p>
        </p:txBody>
      </p:sp>
      <p:pic>
        <p:nvPicPr>
          <p:cNvPr id="10246" name="Picture 6" descr="000803_1077_3931_vnv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7010400" cy="39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-609600"/>
            <a:ext cx="233362" cy="2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8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ru-RU" altLang="ru-RU" sz="2000">
                <a:solidFill>
                  <a:schemeClr val="accent2"/>
                </a:solidFill>
              </a:rPr>
              <a:t>Главное в этой игре – правильно рассчитать силу удара кия и траекторию полета шара в лунку</a:t>
            </a:r>
          </a:p>
        </p:txBody>
      </p:sp>
      <p:pic>
        <p:nvPicPr>
          <p:cNvPr id="52229" name="Picture 5" descr="000803_1077_3520_vnv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513138" cy="2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6" descr="000803_1055_5955_vnv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09800"/>
            <a:ext cx="4672013" cy="433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-533400"/>
            <a:ext cx="233362" cy="2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81" fill="hold"/>
                                        <p:tgtEl>
                                          <p:spTgt spid="522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3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altLang="ru-RU" sz="2400">
                <a:solidFill>
                  <a:schemeClr val="accent2"/>
                </a:solidFill>
              </a:rPr>
              <a:t>ФИГУРНОЕ КАТАНИЕ – когда люди красиво танцуют на льду в коньках</a:t>
            </a:r>
          </a:p>
        </p:txBody>
      </p:sp>
      <p:pic>
        <p:nvPicPr>
          <p:cNvPr id="29702" name="Picture 6" descr="000803_1077_3436_vnv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38400" y="1416050"/>
            <a:ext cx="4621213" cy="544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8" fill="hold"/>
                                        <p:tgtEl>
                                          <p:spTgt spid="297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ru-RU" altLang="ru-RU" sz="2400">
                <a:solidFill>
                  <a:schemeClr val="accent2"/>
                </a:solidFill>
              </a:rPr>
              <a:t>Побеждает тот фигурист, кто красиво станцует и сделает меньше всех ошибок</a:t>
            </a:r>
          </a:p>
        </p:txBody>
      </p:sp>
      <p:pic>
        <p:nvPicPr>
          <p:cNvPr id="54277" name="Picture 5" descr="000803_1077_3446_vnv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390842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6" descr="000803_1077_3438_vnv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733800" cy="31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-533400"/>
            <a:ext cx="233362" cy="2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5" fill="hold"/>
                                        <p:tgtEl>
                                          <p:spTgt spid="542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7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87498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altLang="ru-RU" sz="2000">
                <a:solidFill>
                  <a:schemeClr val="accent2"/>
                </a:solidFill>
              </a:rPr>
              <a:t>Катание на РОЛИКАХ. Роллеры показывают сложные трюки, катаясь на роликах. </a:t>
            </a:r>
          </a:p>
        </p:txBody>
      </p:sp>
      <p:pic>
        <p:nvPicPr>
          <p:cNvPr id="13316" name="Picture 4" descr="000803_1055_5931_vnv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19400"/>
            <a:ext cx="2247900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000803_1077_9221_vnv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33909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4" fill="hold"/>
                                        <p:tgtEl>
                                          <p:spTgt spid="133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altLang="ru-RU" sz="2000">
                <a:solidFill>
                  <a:schemeClr val="accent2"/>
                </a:solidFill>
              </a:rPr>
              <a:t>Многие люди занимаются спортом, но для некоторых спорт это призвание, профессия.</a:t>
            </a:r>
          </a:p>
        </p:txBody>
      </p:sp>
      <p:pic>
        <p:nvPicPr>
          <p:cNvPr id="6246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-533400"/>
            <a:ext cx="233363" cy="2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0" name="Picture 6" descr="000803_1069_5279_vnv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2789238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1" name="Picture 7" descr="000803_1055_6420_vnv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364">
            <a:off x="5181600" y="1371600"/>
            <a:ext cx="3175000" cy="468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2" fill="hold"/>
                                        <p:tgtEl>
                                          <p:spTgt spid="624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6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87498"/>
            </a:gs>
            <a:gs pos="50000">
              <a:schemeClr val="bg1"/>
            </a:gs>
            <a:gs pos="100000">
              <a:srgbClr val="A8749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altLang="ru-RU" sz="2400">
                <a:solidFill>
                  <a:schemeClr val="accent2"/>
                </a:solidFill>
              </a:rPr>
              <a:t>Главное, сильно не упасть и не покалечится.</a:t>
            </a:r>
          </a:p>
        </p:txBody>
      </p:sp>
      <p:pic>
        <p:nvPicPr>
          <p:cNvPr id="57348" name="Picture 4" descr="000803_1077_9222_vnv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4699000" cy="513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-533400"/>
            <a:ext cx="233362" cy="2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1" fill="hold"/>
                                        <p:tgtEl>
                                          <p:spTgt spid="573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4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DDAC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639762"/>
          </a:xfrm>
        </p:spPr>
        <p:txBody>
          <a:bodyPr/>
          <a:lstStyle/>
          <a:p>
            <a:r>
              <a:rPr lang="ru-RU" altLang="ru-RU" sz="2000">
                <a:solidFill>
                  <a:schemeClr val="accent2"/>
                </a:solidFill>
              </a:rPr>
              <a:t>Теннис. Два человека – теннисиста, кидают ракетками мячик друг другу, через стол.</a:t>
            </a:r>
          </a:p>
        </p:txBody>
      </p:sp>
      <p:pic>
        <p:nvPicPr>
          <p:cNvPr id="21510" name="Picture 6" descr="000803_1077_3526_vnv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828800"/>
            <a:ext cx="2776538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2362200" y="1828800"/>
            <a:ext cx="533400" cy="609600"/>
          </a:xfrm>
          <a:prstGeom prst="ellipse">
            <a:avLst/>
          </a:prstGeom>
          <a:solidFill>
            <a:srgbClr val="99DD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 rot="16200000">
            <a:off x="2209800" y="2362200"/>
            <a:ext cx="5105400" cy="3124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1517" name="Picture 13" descr="000803_1069_7550_vuv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60813"/>
            <a:ext cx="2743200" cy="289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6934200" y="4267200"/>
            <a:ext cx="533400" cy="609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2438400" y="2057400"/>
            <a:ext cx="381000" cy="381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4724400" y="1371600"/>
            <a:ext cx="76200" cy="510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1521" name="Picture 1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-533400"/>
            <a:ext cx="233362" cy="2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3" fill="hold"/>
                                        <p:tgtEl>
                                          <p:spTgt spid="215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-0.00278 C 0.01319 -0.01759 0.02986 -0.025 0.04566 -0.03472 C 0.05469 -0.04051 0.06267 -0.04838 0.0724 -0.05232 C 0.07882 -0.06111 0.09288 -0.06204 0.1026 -0.06505 C 0.11476 -0.06482 0.12674 -0.06482 0.13889 -0.06366 C 0.14514 -0.0632 0.15295 -0.05834 0.15938 -0.05718 C 0.16563 -0.0544 0.16927 -0.05347 0.17622 -0.05232 C 0.19271 -0.0419 0.17031 -0.05556 0.18594 -0.04769 C 0.19201 -0.04445 0.19688 -0.0375 0.20278 -0.03472 C 0.21354 -0.02963 0.22517 -0.02547 0.23681 -0.02361 C 0.24531 -0.01644 0.25486 -0.01111 0.26441 -0.00579 C 0.27031 0.00139 0.27222 0.00926 0.28021 0.0118 C 0.28472 0.0243 0.29514 0.03472 0.30191 0.04537 C 0.30347 0.04722 0.30399 0.05 0.30556 0.05185 C 0.30851 0.05532 0.31528 0.06134 0.31528 0.06157 C 0.31823 0.06759 0.32257 0.07014 0.32604 0.07569 C 0.32899 0.08055 0.33403 0.0912 0.33576 0.09491 C 0.33785 0.0993 0.34427 0.1037 0.3467 0.10625 C 0.35278 0.11203 0.35608 0.11666 0.36111 0.12384 C 0.36406 0.13403 0.37153 0.1412 0.37917 0.14444 C 0.38125 0.14722 0.38316 0.14977 0.38524 0.15254 C 0.38646 0.15393 0.38889 0.15741 0.38889 0.15764 C 0.39271 0.16782 0.40156 0.17546 0.40694 0.18449 C 0.40903 0.1875 0.41024 0.19097 0.41198 0.19421 C 0.41285 0.19583 0.41441 0.19884 0.41441 0.19907 C 0.4151 0.20231 0.41753 0.20486 0.41806 0.20856 C 0.4191 0.21574 0.41788 0.22361 0.4191 0.23102 C 0.42014 0.2368 0.42517 0.24699 0.42517 0.24722 C 0.42813 0.26435 0.43142 0.28125 0.43507 0.29838 C 0.43542 0.33055 0.4375 0.3625 0.4375 0.39444 " pathEditMode="relative" rAng="0" ptsTypes="fffffffffffffffffffffffffffffA">
                                      <p:cBhvr>
                                        <p:cTn id="8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1673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4375 0.39455 C 0.43073 0.35824 0.43021 0.32054 0.42483 0.284 C 0.42205 0.2655 0.41806 0.26134 0.41355 0.2426 C 0.40539 0.20838 0.39879 0.17415 0.39237 0.13946 C 0.39098 0.13159 0.38542 0.12743 0.38247 0.12073 C 0.375 0.10407 0.36875 0.0865 0.36146 0.07008 C 0.35487 0.05551 0.34497 0.04441 0.33612 0.03261 C 0.32987 0.02429 0.32275 0.01411 0.31771 0.0044 C 0.31615 0.00139 0.31546 -0.00254 0.31355 -0.00508 C 0.30434 -0.01734 0.28039 -0.03422 0.26841 -0.03885 C 0.22674 -0.05481 0.15903 -0.05273 0.1191 -0.05365 C 0.06059 -0.05041 0.06129 -0.05365 0.02049 -0.03492 C 0.01216 -0.02382 0.00278 -0.01272 -0.00902 -0.00878 C -0.01336 -0.00277 -0.01701 0.00162 -0.02309 0.0044 C -0.025 0.00625 -0.02708 0.00787 -0.02882 0.00995 C -0.03177 0.01342 -0.03715 0.02128 -0.03715 0.02128 C -0.03958 0.03122 -0.03767 0.02521 -0.04427 0.03816 C -0.04513 0.04001 -0.04704 0.04371 -0.04704 0.04371 C -0.04826 0.05042 -0.04982 0.05574 -0.04982 0.06268 " pathEditMode="relative" ptsTypes="ffffffffffffffffffA">
                                      <p:cBhvr>
                                        <p:cTn id="10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21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9DDA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r>
              <a:rPr lang="ru-RU" altLang="ru-RU" sz="2000">
                <a:solidFill>
                  <a:schemeClr val="accent2"/>
                </a:solidFill>
              </a:rPr>
              <a:t>Побеждает тот теннисист, который отобьет больше мячей.</a:t>
            </a:r>
          </a:p>
        </p:txBody>
      </p:sp>
      <p:pic>
        <p:nvPicPr>
          <p:cNvPr id="58372" name="Picture 4" descr="000803_1077_5720_vnv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562600" cy="524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-609600"/>
            <a:ext cx="233363" cy="2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9" fill="hold"/>
                                        <p:tgtEl>
                                          <p:spTgt spid="583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7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639762"/>
          </a:xfrm>
        </p:spPr>
        <p:txBody>
          <a:bodyPr/>
          <a:lstStyle/>
          <a:p>
            <a:r>
              <a:rPr lang="ru-RU" altLang="ru-RU" sz="2000">
                <a:solidFill>
                  <a:schemeClr val="accent2"/>
                </a:solidFill>
              </a:rPr>
              <a:t>БОКС. Противники бьют друг друга на ринге в боксерских перчатках. </a:t>
            </a:r>
          </a:p>
        </p:txBody>
      </p:sp>
      <p:pic>
        <p:nvPicPr>
          <p:cNvPr id="27653" name="Picture 5" descr="000803_1076_8656_vnv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2681288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000803_1078_0707_vnv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1828800"/>
            <a:ext cx="3192463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-457200"/>
            <a:ext cx="233363" cy="2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8" fill="hold"/>
                                        <p:tgtEl>
                                          <p:spTgt spid="276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altLang="ru-RU" sz="2000">
                <a:solidFill>
                  <a:schemeClr val="accent2"/>
                </a:solidFill>
              </a:rPr>
              <a:t>Побеждает сильнейший!</a:t>
            </a:r>
          </a:p>
        </p:txBody>
      </p:sp>
      <p:pic>
        <p:nvPicPr>
          <p:cNvPr id="60421" name="Picture 5" descr="000803_1077_3521_vnv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657600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000803_1078_0206_vnv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2438400"/>
            <a:ext cx="4217987" cy="42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3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-609600"/>
            <a:ext cx="233362" cy="2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3" fill="hold"/>
                                        <p:tgtEl>
                                          <p:spTgt spid="604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2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altLang="ru-RU" sz="2000">
                <a:solidFill>
                  <a:schemeClr val="accent2"/>
                </a:solidFill>
              </a:rPr>
              <a:t>ГОЛЬФ. Цель игры – клюшкой для гольфа забить мячик в лунку. </a:t>
            </a:r>
          </a:p>
        </p:txBody>
      </p:sp>
      <p:pic>
        <p:nvPicPr>
          <p:cNvPr id="31749" name="Picture 5" descr="000803_1077_3814_vnv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5029200" cy="41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8229600" y="6172200"/>
            <a:ext cx="685800" cy="2286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175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-762000"/>
            <a:ext cx="233363" cy="2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2971800" y="44958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7" fill="hold"/>
                                        <p:tgtEl>
                                          <p:spTgt spid="317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-7.86309E-7 L 0.575 0.244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12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1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5050"/>
            </a:gs>
            <a:gs pos="50000">
              <a:schemeClr val="bg1"/>
            </a:gs>
            <a:gs pos="100000">
              <a:srgbClr val="FF5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altLang="ru-RU" sz="2000">
                <a:solidFill>
                  <a:schemeClr val="accent2"/>
                </a:solidFill>
              </a:rPr>
              <a:t>После состязаний, самые лучшие спортсмены занимают первое, второе или третье места. В честь победителя звучит гимн его страны.</a:t>
            </a:r>
          </a:p>
        </p:txBody>
      </p:sp>
      <p:pic>
        <p:nvPicPr>
          <p:cNvPr id="14342" name="Picture 6" descr="000803_1055_6324_vnv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66800"/>
            <a:ext cx="2549525" cy="402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657600" y="5105400"/>
            <a:ext cx="1371600" cy="1524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029200" y="5562600"/>
            <a:ext cx="1371600" cy="1066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209800" y="5715000"/>
            <a:ext cx="1447800" cy="914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4346" name="Picture 10" descr="000803_1055_5842_vnv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1412875" cy="23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886200" y="5410200"/>
            <a:ext cx="99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800">
                <a:solidFill>
                  <a:srgbClr val="FF5050"/>
                </a:solidFill>
              </a:rPr>
              <a:t>1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257800" y="5791200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000">
                <a:solidFill>
                  <a:srgbClr val="FF5050"/>
                </a:solidFill>
              </a:rPr>
              <a:t>2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514600" y="5791200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000">
                <a:solidFill>
                  <a:srgbClr val="FF5050"/>
                </a:solidFill>
              </a:rPr>
              <a:t>3</a:t>
            </a:r>
          </a:p>
        </p:txBody>
      </p:sp>
      <p:pic>
        <p:nvPicPr>
          <p:cNvPr id="14350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525" y="-381000"/>
            <a:ext cx="233363" cy="2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3000"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96" fill="hold"/>
                                        <p:tgtEl>
                                          <p:spTgt spid="14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50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5050"/>
            </a:gs>
            <a:gs pos="50000">
              <a:schemeClr val="bg1"/>
            </a:gs>
            <a:gs pos="100000">
              <a:srgbClr val="FF5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altLang="ru-RU" sz="2400">
                <a:solidFill>
                  <a:schemeClr val="accent2"/>
                </a:solidFill>
              </a:rPr>
              <a:t>Выигравшие состязание спортсмены</a:t>
            </a:r>
            <a:r>
              <a:rPr lang="ru-RU" altLang="ru-RU" sz="2400"/>
              <a:t> </a:t>
            </a:r>
            <a:r>
              <a:rPr lang="ru-RU" altLang="ru-RU" sz="2400">
                <a:solidFill>
                  <a:schemeClr val="accent2"/>
                </a:solidFill>
              </a:rPr>
              <a:t>награждаются медалью или кубком. </a:t>
            </a:r>
          </a:p>
        </p:txBody>
      </p:sp>
      <p:pic>
        <p:nvPicPr>
          <p:cNvPr id="15365" name="Picture 5" descr="000803_1055_6316_vnv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2443163" cy="467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000803_1077_9956_vnv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659188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6477000" y="3733800"/>
            <a:ext cx="3810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5368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-533400"/>
            <a:ext cx="233362" cy="2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7" fill="hold"/>
                                        <p:tgtEl>
                                          <p:spTgt spid="153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000803_1055_5841_vnv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308292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000803_1055_5849_vnv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800" y="2133600"/>
            <a:ext cx="27686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4724400" y="0"/>
            <a:ext cx="152400" cy="68580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7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944562"/>
          </a:xfrm>
          <a:noFill/>
          <a:ln/>
        </p:spPr>
        <p:txBody>
          <a:bodyPr/>
          <a:lstStyle/>
          <a:p>
            <a:r>
              <a:rPr lang="ru-RU" altLang="ru-RU" sz="2400">
                <a:solidFill>
                  <a:schemeClr val="accent2"/>
                </a:solidFill>
              </a:rPr>
              <a:t>ХОККЕЙ – игра на льду в коньках. Хоккеисты клюшками отбивают шайбу у противника.</a:t>
            </a:r>
          </a:p>
        </p:txBody>
      </p:sp>
      <p:pic>
        <p:nvPicPr>
          <p:cNvPr id="37898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525" y="-457200"/>
            <a:ext cx="233363" cy="2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3" fill="hold"/>
                                        <p:tgtEl>
                                          <p:spTgt spid="378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563563"/>
          </a:xfrm>
        </p:spPr>
        <p:txBody>
          <a:bodyPr/>
          <a:lstStyle/>
          <a:p>
            <a:r>
              <a:rPr lang="ru-RU" altLang="ru-RU" sz="2400">
                <a:solidFill>
                  <a:schemeClr val="accent2"/>
                </a:solidFill>
              </a:rPr>
              <a:t>ХОККЕИСТ должен забить шайбу в ворота противника</a:t>
            </a:r>
          </a:p>
        </p:txBody>
      </p:sp>
      <p:pic>
        <p:nvPicPr>
          <p:cNvPr id="5125" name="Picture 5" descr="000803_1055_5849_vnv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3678238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3581400" y="5257800"/>
            <a:ext cx="685800" cy="381000"/>
          </a:xfrm>
          <a:prstGeom prst="can">
            <a:avLst>
              <a:gd name="adj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AutoShape 9" descr="Крупная сетка"/>
          <p:cNvSpPr>
            <a:spLocks noChangeArrowheads="1"/>
          </p:cNvSpPr>
          <p:nvPr/>
        </p:nvSpPr>
        <p:spPr bwMode="auto">
          <a:xfrm rot="5400000">
            <a:off x="-1714500" y="2781300"/>
            <a:ext cx="5181600" cy="1752600"/>
          </a:xfrm>
          <a:custGeom>
            <a:avLst/>
            <a:gdLst>
              <a:gd name="G0" fmla="+- 2212 0 0"/>
              <a:gd name="G1" fmla="+- 21600 0 2212"/>
              <a:gd name="G2" fmla="*/ 2212 1 2"/>
              <a:gd name="G3" fmla="+- 21600 0 G2"/>
              <a:gd name="G4" fmla="+/ 2212 21600 2"/>
              <a:gd name="G5" fmla="+/ G1 0 2"/>
              <a:gd name="G6" fmla="*/ 21600 21600 2212"/>
              <a:gd name="G7" fmla="*/ G6 1 2"/>
              <a:gd name="G8" fmla="+- 21600 0 G7"/>
              <a:gd name="G9" fmla="*/ 21600 1 2"/>
              <a:gd name="G10" fmla="+- 2212 0 G9"/>
              <a:gd name="G11" fmla="?: G10 G8 0"/>
              <a:gd name="G12" fmla="?: G10 G7 21600"/>
              <a:gd name="T0" fmla="*/ 20494 w 21600"/>
              <a:gd name="T1" fmla="*/ 10800 h 21600"/>
              <a:gd name="T2" fmla="*/ 10800 w 21600"/>
              <a:gd name="T3" fmla="*/ 21600 h 21600"/>
              <a:gd name="T4" fmla="*/ 1106 w 21600"/>
              <a:gd name="T5" fmla="*/ 10800 h 21600"/>
              <a:gd name="T6" fmla="*/ 10800 w 21600"/>
              <a:gd name="T7" fmla="*/ 0 h 21600"/>
              <a:gd name="T8" fmla="*/ 2906 w 21600"/>
              <a:gd name="T9" fmla="*/ 2906 h 21600"/>
              <a:gd name="T10" fmla="*/ 18694 w 21600"/>
              <a:gd name="T11" fmla="*/ 1869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212" y="21600"/>
                </a:lnTo>
                <a:lnTo>
                  <a:pt x="19388" y="21600"/>
                </a:lnTo>
                <a:lnTo>
                  <a:pt x="21600" y="0"/>
                </a:lnTo>
                <a:close/>
              </a:path>
            </a:pathLst>
          </a:custGeom>
          <a:pattFill prst="lgGrid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132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-533400"/>
            <a:ext cx="233362" cy="2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9" fill="hold"/>
                                        <p:tgtEl>
                                          <p:spTgt spid="5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4.44444E-6 L -0.30417 0.0055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CC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ru-RU" altLang="ru-RU" sz="2000">
                <a:solidFill>
                  <a:schemeClr val="accent2"/>
                </a:solidFill>
              </a:rPr>
              <a:t>Штангисты поднимают тяжелую штангу, они должны не только оторвать штангу от пола…</a:t>
            </a:r>
          </a:p>
        </p:txBody>
      </p:sp>
      <p:pic>
        <p:nvPicPr>
          <p:cNvPr id="64515" name="Picture 3" descr="000803_1077_3649_vnv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95400"/>
            <a:ext cx="2924175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4" descr="000803_1077_5912_vnv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7400"/>
            <a:ext cx="2401888" cy="33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7" name="Picture 5" descr="000803_1079_3621_vuv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5438"/>
            <a:ext cx="2971800" cy="272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-533400"/>
            <a:ext cx="233362" cy="2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5" fill="hold"/>
                                        <p:tgtEl>
                                          <p:spTgt spid="645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/>
          <a:lstStyle/>
          <a:p>
            <a:r>
              <a:rPr lang="ru-RU" altLang="ru-RU" sz="2000">
                <a:solidFill>
                  <a:schemeClr val="accent2"/>
                </a:solidFill>
              </a:rPr>
              <a:t>Но и поднять ее высоко вверх и подержать несколько секунд. Победит тот, кто поднимет самую тяжелую штангу</a:t>
            </a:r>
          </a:p>
        </p:txBody>
      </p:sp>
      <p:pic>
        <p:nvPicPr>
          <p:cNvPr id="65539" name="Picture 3" descr="000803_1077_5716_vnv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00400"/>
            <a:ext cx="4546600" cy="30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000803_1077_5914_vnv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3368675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1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-457200"/>
            <a:ext cx="233363" cy="2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0" fill="hold"/>
                                        <p:tgtEl>
                                          <p:spTgt spid="655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99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altLang="ru-RU" sz="2400">
                <a:solidFill>
                  <a:schemeClr val="accent2"/>
                </a:solidFill>
              </a:rPr>
              <a:t>БАСКЕТБОЛ – люди кидают мяч друг другу руками</a:t>
            </a:r>
          </a:p>
        </p:txBody>
      </p:sp>
      <p:pic>
        <p:nvPicPr>
          <p:cNvPr id="39941" name="Picture 5" descr="000803_1077_3821_vnv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3678238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-381000"/>
            <a:ext cx="233362" cy="2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9" fill="hold"/>
                                        <p:tgtEl>
                                          <p:spTgt spid="399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r>
              <a:rPr lang="ru-RU" altLang="ru-RU" sz="2400">
                <a:solidFill>
                  <a:schemeClr val="accent2"/>
                </a:solidFill>
              </a:rPr>
              <a:t>БАСКЕТБОЛИСТ должен закинуть мяч в корзину соперника</a:t>
            </a:r>
          </a:p>
        </p:txBody>
      </p:sp>
      <p:pic>
        <p:nvPicPr>
          <p:cNvPr id="7173" name="Picture 5" descr="000803_1069_5353_vnv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4238625" cy="447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525" y="-533400"/>
            <a:ext cx="233363" cy="2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9" fill="hold"/>
                                        <p:tgtEl>
                                          <p:spTgt spid="7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50000">
              <a:schemeClr val="bg1"/>
            </a:gs>
            <a:gs pos="100000">
              <a:srgbClr val="FF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altLang="ru-RU" sz="2400">
                <a:solidFill>
                  <a:schemeClr val="accent2"/>
                </a:solidFill>
              </a:rPr>
              <a:t>БЕЙСБОЛ – американская игра с битой и мячиком</a:t>
            </a:r>
          </a:p>
        </p:txBody>
      </p:sp>
      <p:pic>
        <p:nvPicPr>
          <p:cNvPr id="8197" name="Picture 5" descr="000803_1055_5912_vnv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2728913" cy="481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-609600"/>
            <a:ext cx="233362" cy="2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8" fill="hold"/>
                                        <p:tgtEl>
                                          <p:spTgt spid="8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289</Words>
  <Application>Microsoft Office PowerPoint</Application>
  <PresentationFormat>Экран (4:3)</PresentationFormat>
  <Paragraphs>30</Paragraphs>
  <Slides>27</Slides>
  <Notes>0</Notes>
  <HiddenSlides>0</HiddenSlides>
  <MMClips>27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Arial Black</vt:lpstr>
      <vt:lpstr>Оформление по умолчанию</vt:lpstr>
      <vt:lpstr>СПОРТ</vt:lpstr>
      <vt:lpstr>Многие люди занимаются спортом, но для некоторых спорт это призвание, профессия.</vt:lpstr>
      <vt:lpstr>ХОККЕЙ – игра на льду в коньках. Хоккеисты клюшками отбивают шайбу у противника.</vt:lpstr>
      <vt:lpstr>ХОККЕИСТ должен забить шайбу в ворота противника</vt:lpstr>
      <vt:lpstr>Штангисты поднимают тяжелую штангу, они должны не только оторвать штангу от пола…</vt:lpstr>
      <vt:lpstr>Но и поднять ее высоко вверх и подержать несколько секунд. Победит тот, кто поднимет самую тяжелую штангу</vt:lpstr>
      <vt:lpstr>БАСКЕТБОЛ – люди кидают мяч друг другу руками</vt:lpstr>
      <vt:lpstr>БАСКЕТБОЛИСТ должен закинуть мяч в корзину соперника</vt:lpstr>
      <vt:lpstr>БЕЙСБОЛ – американская игра с битой и мячиком</vt:lpstr>
      <vt:lpstr>Бейсболисты должны уметь далеко кидать мяч </vt:lpstr>
      <vt:lpstr>И далеко отбивать мяч битой</vt:lpstr>
      <vt:lpstr>ФУТБОЛ – когда люди бегают по специальному полю, пиная мяч ногами</vt:lpstr>
      <vt:lpstr>Футболисты стараются попасть мячом в ворота соперника </vt:lpstr>
      <vt:lpstr>Если мяч забит в ворота – это называется – гол!</vt:lpstr>
      <vt:lpstr>БИЛЬЯРД – надо кием забивать шары в лунки</vt:lpstr>
      <vt:lpstr>Главное в этой игре – правильно рассчитать силу удара кия и траекторию полета шара в лунку</vt:lpstr>
      <vt:lpstr>ФИГУРНОЕ КАТАНИЕ – когда люди красиво танцуют на льду в коньках</vt:lpstr>
      <vt:lpstr>Побеждает тот фигурист, кто красиво станцует и сделает меньше всех ошибок</vt:lpstr>
      <vt:lpstr>Катание на РОЛИКАХ. Роллеры показывают сложные трюки, катаясь на роликах. </vt:lpstr>
      <vt:lpstr>Главное, сильно не упасть и не покалечится.</vt:lpstr>
      <vt:lpstr>Теннис. Два человека – теннисиста, кидают ракетками мячик друг другу, через стол.</vt:lpstr>
      <vt:lpstr>Побеждает тот теннисист, который отобьет больше мячей.</vt:lpstr>
      <vt:lpstr>БОКС. Противники бьют друг друга на ринге в боксерских перчатках. </vt:lpstr>
      <vt:lpstr>Побеждает сильнейший!</vt:lpstr>
      <vt:lpstr>ГОЛЬФ. Цель игры – клюшкой для гольфа забить мячик в лунку. </vt:lpstr>
      <vt:lpstr>После состязаний, самые лучшие спортсмены занимают первое, второе или третье места. В честь победителя звучит гимн его страны.</vt:lpstr>
      <vt:lpstr>Выигравшие состязание спортсмены награждаются медалью или кубком.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MADOU DS 563</dc:creator>
  <cp:lastModifiedBy>Microsoft</cp:lastModifiedBy>
  <cp:revision>12</cp:revision>
  <cp:lastPrinted>1601-01-01T00:00:00Z</cp:lastPrinted>
  <dcterms:created xsi:type="dcterms:W3CDTF">1601-01-01T00:00:00Z</dcterms:created>
  <dcterms:modified xsi:type="dcterms:W3CDTF">2020-04-08T08:27:11Z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