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62" r:id="rId3"/>
    <p:sldId id="257" r:id="rId4"/>
    <p:sldId id="287" r:id="rId5"/>
    <p:sldId id="270" r:id="rId6"/>
    <p:sldId id="279" r:id="rId7"/>
    <p:sldId id="281" r:id="rId8"/>
    <p:sldId id="280" r:id="rId9"/>
    <p:sldId id="276" r:id="rId10"/>
    <p:sldId id="284" r:id="rId11"/>
    <p:sldId id="283" r:id="rId12"/>
    <p:sldId id="285" r:id="rId13"/>
    <p:sldId id="282" r:id="rId14"/>
    <p:sldId id="286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3" y="53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176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BCE0C-CD74-4A59-802C-6D2F8C15331A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8501B-77B5-4365-9881-C6E19A3C1E4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FDEA8-CBB8-46CC-9562-028963DBC55A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BD8E7-1312-41F3-99C4-6DA5AF89196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600200"/>
            <a:ext cx="10515600" cy="224028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3854659"/>
            <a:ext cx="10515600" cy="1143000"/>
          </a:xfrm>
        </p:spPr>
        <p:txBody>
          <a:bodyPr>
            <a:normAutofit/>
          </a:bodyPr>
          <a:lstStyle>
            <a:lvl1pPr marL="0" indent="0" algn="ctr"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8627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6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8101584" cy="6857999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p:transition spd="med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p:transition spd="med">
    <p:newsfla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457200"/>
            <a:ext cx="1943100" cy="57197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0" y="457200"/>
            <a:ext cx="7048500" cy="57197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p:transition spd="med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с картинкам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9" name="Рисунок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3" name="Рисунок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4" name="Рисунок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p:transition spd="med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514600"/>
            <a:ext cx="10515600" cy="2743200"/>
          </a:xfrm>
        </p:spPr>
        <p:txBody>
          <a:bodyPr anchor="b">
            <a:normAutofit/>
          </a:bodyPr>
          <a:lstStyle>
            <a:lvl1pPr algn="ctr">
              <a:defRPr sz="4400" spc="-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257800"/>
            <a:ext cx="105156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1714500"/>
            <a:ext cx="4495800" cy="44622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714500"/>
            <a:ext cx="4495800" cy="446227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p:transition spd="med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7048" y="1733162"/>
            <a:ext cx="4498848" cy="6858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7048" y="2481943"/>
            <a:ext cx="4498848" cy="369025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733162"/>
            <a:ext cx="4498848" cy="68580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481943"/>
            <a:ext cx="4498848" cy="369025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p:transition spd="med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p:transition spd="med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p:transition spd="med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1812" y="1714498"/>
            <a:ext cx="3506788" cy="2880360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0352" y="457200"/>
            <a:ext cx="7242111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51812" y="4590288"/>
            <a:ext cx="3514564" cy="1581912"/>
          </a:xfrm>
        </p:spPr>
        <p:txBody>
          <a:bodyPr/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p:transition spd="med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87908" y="6601556"/>
            <a:ext cx="153406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37CC0096-1860-4642-9CD2-0079EA5E7CD1}" type="datetimeFigureOut">
              <a:rPr lang="ru-RU" smtClean="0"/>
              <a:pPr/>
              <a:t>09.07.2020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3999" y="6601556"/>
            <a:ext cx="6491381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94499" y="6601556"/>
            <a:ext cx="7735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>
    <p:newsflash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5363850"/>
            <a:ext cx="11125200" cy="914400"/>
          </a:xfrm>
        </p:spPr>
        <p:txBody>
          <a:bodyPr/>
          <a:lstStyle/>
          <a:p>
            <a:r>
              <a:rPr lang="ru-RU" dirty="0"/>
              <a:t>Адаптивная физическая культура (АФК)</a:t>
            </a:r>
          </a:p>
        </p:txBody>
      </p:sp>
      <p:pic>
        <p:nvPicPr>
          <p:cNvPr id="12" name="Рисунок 11" descr="1.jpg"/>
          <p:cNvPicPr>
            <a:picLocks noGrp="1" noChangeAspect="1"/>
          </p:cNvPicPr>
          <p:nvPr>
            <p:ph type="pic" idx="10"/>
          </p:nvPr>
        </p:nvPicPr>
        <p:blipFill>
          <a:blip r:embed="rId2" cstate="print"/>
          <a:srcRect t="1789" b="1789"/>
          <a:stretch>
            <a:fillRect/>
          </a:stretch>
        </p:blipFill>
        <p:spPr>
          <a:xfrm>
            <a:off x="4088676" y="0"/>
            <a:ext cx="4023360" cy="4745736"/>
          </a:xfrm>
        </p:spPr>
      </p:pic>
      <p:pic>
        <p:nvPicPr>
          <p:cNvPr id="13" name="Рисунок 12" descr="ski_0.jpg"/>
          <p:cNvPicPr>
            <a:picLocks noGrp="1" noChangeAspect="1"/>
          </p:cNvPicPr>
          <p:nvPr>
            <p:ph type="pic" idx="11"/>
          </p:nvPr>
        </p:nvPicPr>
        <p:blipFill>
          <a:blip r:embed="rId3" cstate="print"/>
          <a:srcRect l="21721" r="21721"/>
          <a:stretch>
            <a:fillRect/>
          </a:stretch>
        </p:blipFill>
        <p:spPr>
          <a:xfrm>
            <a:off x="0" y="0"/>
            <a:ext cx="4023360" cy="4745736"/>
          </a:xfrm>
        </p:spPr>
      </p:pic>
      <p:pic>
        <p:nvPicPr>
          <p:cNvPr id="14" name="Рисунок 13" descr="na_koljaske_verkh_nogami.jpg"/>
          <p:cNvPicPr>
            <a:picLocks noGrp="1" noChangeAspect="1"/>
          </p:cNvPicPr>
          <p:nvPr>
            <p:ph type="pic" idx="12"/>
          </p:nvPr>
        </p:nvPicPr>
        <p:blipFill>
          <a:blip r:embed="rId4" cstate="print"/>
          <a:srcRect l="3241" r="32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34687750"/>
      </p:ext>
    </p:extLst>
  </p:cSld>
  <p:clrMapOvr>
    <a:masterClrMapping/>
  </p:clrMapOvr>
  <p:transition spd="med"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10937" y="209005"/>
            <a:ext cx="9144000" cy="6662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Принципы </a:t>
            </a:r>
            <a:r>
              <a:rPr lang="ru-RU" sz="4000" b="1" dirty="0" err="1"/>
              <a:t>афк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2560" y="956854"/>
            <a:ext cx="9144000" cy="1224643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    </a:t>
            </a:r>
            <a:r>
              <a:rPr lang="ru-RU" dirty="0">
                <a:solidFill>
                  <a:schemeClr val="tx2"/>
                </a:solidFill>
              </a:rPr>
              <a:t>Социальные принципы отражают педагогические детерминанты культурного и духовного развития личности и общества в целом, включая инвалидов и лиц с ограниченными функциональными возможностями, а также существующие противоречия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9006" y="4049485"/>
            <a:ext cx="2704011" cy="2338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гуманистической направленности</a:t>
            </a:r>
          </a:p>
          <a:p>
            <a:pPr algn="ctr"/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2177143" y="2151016"/>
            <a:ext cx="2573383" cy="2338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непрерывности физкультурного образования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733109" y="4040778"/>
            <a:ext cx="2573383" cy="2338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социализации</a:t>
            </a:r>
          </a:p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7223759" y="2181497"/>
            <a:ext cx="2573383" cy="2338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интеграции</a:t>
            </a: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400903" y="4188822"/>
            <a:ext cx="2573383" cy="23382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приоритетной роли социума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5623" y="303712"/>
            <a:ext cx="9144000" cy="209985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err="1">
                <a:solidFill>
                  <a:srgbClr val="FF0000"/>
                </a:solidFill>
              </a:rPr>
              <a:t>Общеметодические</a:t>
            </a:r>
            <a:r>
              <a:rPr lang="ru-RU" dirty="0">
                <a:solidFill>
                  <a:srgbClr val="FF0000"/>
                </a:solidFill>
              </a:rPr>
              <a:t> принципы</a:t>
            </a:r>
          </a:p>
          <a:p>
            <a:pPr algn="ctr">
              <a:buNone/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chemeClr val="tx2"/>
                </a:solidFill>
              </a:rPr>
              <a:t>Процесс неспециального физкультурного образования лиц с ограниченными возможностями и инвалидов подчинен общим дидактическим закономерностям, которые одинаково важны для решения задач, воспитания, обучения, развития личности. Успех педагогической деятельности определяется ни только нравственными, правовыми, этическими категориями, но главное - профессиональной компетентностью, научной обоснованностью учебных программ, особенно авторских, которые часто используются в практике АФК.</a:t>
            </a:r>
          </a:p>
        </p:txBody>
      </p:sp>
      <p:sp>
        <p:nvSpPr>
          <p:cNvPr id="4" name="Овал 3"/>
          <p:cNvSpPr/>
          <p:nvPr/>
        </p:nvSpPr>
        <p:spPr>
          <a:xfrm>
            <a:off x="2011679" y="2521132"/>
            <a:ext cx="2690949" cy="2416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сознательности и активности</a:t>
            </a:r>
          </a:p>
        </p:txBody>
      </p:sp>
      <p:sp>
        <p:nvSpPr>
          <p:cNvPr id="5" name="Овал 4"/>
          <p:cNvSpPr/>
          <p:nvPr/>
        </p:nvSpPr>
        <p:spPr>
          <a:xfrm>
            <a:off x="309154" y="4058193"/>
            <a:ext cx="2708365" cy="2394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научности</a:t>
            </a:r>
          </a:p>
        </p:txBody>
      </p:sp>
      <p:sp>
        <p:nvSpPr>
          <p:cNvPr id="6" name="Овал 5"/>
          <p:cNvSpPr/>
          <p:nvPr/>
        </p:nvSpPr>
        <p:spPr>
          <a:xfrm>
            <a:off x="4101737" y="3879670"/>
            <a:ext cx="2891247" cy="25341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наглядности</a:t>
            </a:r>
          </a:p>
        </p:txBody>
      </p:sp>
      <p:sp>
        <p:nvSpPr>
          <p:cNvPr id="7" name="Овал 6"/>
          <p:cNvSpPr/>
          <p:nvPr/>
        </p:nvSpPr>
        <p:spPr>
          <a:xfrm>
            <a:off x="6479179" y="2312126"/>
            <a:ext cx="3252650" cy="29130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систематичности и последовательности</a:t>
            </a:r>
          </a:p>
        </p:txBody>
      </p:sp>
      <p:sp>
        <p:nvSpPr>
          <p:cNvPr id="8" name="Овал 7"/>
          <p:cNvSpPr/>
          <p:nvPr/>
        </p:nvSpPr>
        <p:spPr>
          <a:xfrm>
            <a:off x="9039498" y="3979817"/>
            <a:ext cx="2712720" cy="25516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Принцип прочности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6434" y="251460"/>
            <a:ext cx="9144000" cy="1603466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FF0000"/>
                </a:solidFill>
              </a:rPr>
              <a:t>Специально-методические принципы </a:t>
            </a:r>
            <a:r>
              <a:rPr lang="ru-RU" dirty="0">
                <a:solidFill>
                  <a:schemeClr val="tx2"/>
                </a:solidFill>
              </a:rPr>
              <a:t>- это принципы АФК на основе интеграции принципов смежных дисциплин и законов онтогенетического развития. Доминирующим является теоретические концепции специалистов и ученых в области специальной психологии, специальной педагогики и ее разделов: тифлопедагогики, олигофренопедагогики, сурдопедагогики, логопедии.</a:t>
            </a:r>
          </a:p>
        </p:txBody>
      </p:sp>
      <p:sp>
        <p:nvSpPr>
          <p:cNvPr id="4" name="Овал 3"/>
          <p:cNvSpPr/>
          <p:nvPr/>
        </p:nvSpPr>
        <p:spPr>
          <a:xfrm>
            <a:off x="6296297" y="4180114"/>
            <a:ext cx="3043646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адекватности, оптимальности и вариативности педагогических воздействий</a:t>
            </a:r>
          </a:p>
        </p:txBody>
      </p:sp>
      <p:sp>
        <p:nvSpPr>
          <p:cNvPr id="5" name="Овал 4"/>
          <p:cNvSpPr/>
          <p:nvPr/>
        </p:nvSpPr>
        <p:spPr>
          <a:xfrm>
            <a:off x="3017518" y="4188823"/>
            <a:ext cx="3013167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учета возрастных особенностей</a:t>
            </a:r>
          </a:p>
        </p:txBody>
      </p:sp>
      <p:sp>
        <p:nvSpPr>
          <p:cNvPr id="6" name="Овал 5"/>
          <p:cNvSpPr/>
          <p:nvPr/>
        </p:nvSpPr>
        <p:spPr>
          <a:xfrm>
            <a:off x="0" y="1754778"/>
            <a:ext cx="3017520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диагностирования</a:t>
            </a:r>
          </a:p>
        </p:txBody>
      </p:sp>
      <p:sp>
        <p:nvSpPr>
          <p:cNvPr id="7" name="Овал 6"/>
          <p:cNvSpPr/>
          <p:nvPr/>
        </p:nvSpPr>
        <p:spPr>
          <a:xfrm>
            <a:off x="3122022" y="1711234"/>
            <a:ext cx="3043646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дифференциации и индивидуализации</a:t>
            </a:r>
          </a:p>
        </p:txBody>
      </p:sp>
      <p:sp>
        <p:nvSpPr>
          <p:cNvPr id="8" name="Овал 7"/>
          <p:cNvSpPr/>
          <p:nvPr/>
        </p:nvSpPr>
        <p:spPr>
          <a:xfrm>
            <a:off x="6291942" y="1772194"/>
            <a:ext cx="2812869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коррекционно-развивающий направленности педагогического процесса</a:t>
            </a:r>
          </a:p>
        </p:txBody>
      </p:sp>
      <p:sp>
        <p:nvSpPr>
          <p:cNvPr id="9" name="Овал 8"/>
          <p:cNvSpPr/>
          <p:nvPr/>
        </p:nvSpPr>
        <p:spPr>
          <a:xfrm>
            <a:off x="9261567" y="1741714"/>
            <a:ext cx="2708366" cy="23643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Принцип компенсаторной направленности педагогических воздействий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457200"/>
            <a:ext cx="9144000" cy="587829"/>
          </a:xfrm>
        </p:spPr>
        <p:txBody>
          <a:bodyPr>
            <a:noAutofit/>
          </a:bodyPr>
          <a:lstStyle/>
          <a:p>
            <a:pPr algn="ctr"/>
            <a:r>
              <a:rPr lang="ru-RU" sz="4400" dirty="0"/>
              <a:t>заключение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05396" y="1254034"/>
            <a:ext cx="10698479" cy="2442755"/>
          </a:xfrm>
          <a:prstGeom prst="rect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2"/>
                </a:solidFill>
              </a:rPr>
              <a:t>АФК как новая для мира интегративная область образования, науки, культуры, социальной практики имеет большие перспективы. Это обусловлено неудовлетворительным состоянием здоровья населения и невозможностью кардинально изменения ситуации без пересмотра всей политики государства, менталитета ее руководителей и широких слоев населения по отношению к ФК, в том числе адаптивной, здоровому образу жизни.</a:t>
            </a:r>
          </a:p>
          <a:p>
            <a:pPr algn="ctr"/>
            <a:endParaRPr lang="ru-RU" dirty="0"/>
          </a:p>
        </p:txBody>
      </p:sp>
      <p:pic>
        <p:nvPicPr>
          <p:cNvPr id="32770" name="Picture 2" descr="C:\Users\Сергунчик\Desktop\афк кар\1303779903_03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807" y="3879668"/>
            <a:ext cx="3746795" cy="27207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771" name="Picture 3" descr="C:\Users\Сергунчик\Desktop\афк кар\fizicheskaya_podgotovka_detei_doshkolinogo_shkolin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5463" y="3866606"/>
            <a:ext cx="4049486" cy="2720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772" name="Picture 4" descr="C:\Users\Сергунчик\Desktop\афк кар\h_center4_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3989" y="3853543"/>
            <a:ext cx="3487782" cy="27553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newsfla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689567" y="2429691"/>
            <a:ext cx="3125787" cy="1169291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Спасибо за внимание!!!</a:t>
            </a:r>
          </a:p>
        </p:txBody>
      </p:sp>
      <p:pic>
        <p:nvPicPr>
          <p:cNvPr id="5" name="Рисунок 4" descr="d3bf49ae3b3a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2440" r="124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66160299"/>
      </p:ext>
    </p:extLst>
  </p:cSld>
  <p:clrMapOvr>
    <a:masterClrMapping/>
  </p:clrMapOvr>
  <p:transition spd="med">
    <p:newsfla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812" y="0"/>
            <a:ext cx="9144000" cy="620486"/>
          </a:xfrm>
        </p:spPr>
        <p:txBody>
          <a:bodyPr/>
          <a:lstStyle/>
          <a:p>
            <a:pPr algn="ctr"/>
            <a:r>
              <a:rPr lang="ru-RU" dirty="0"/>
              <a:t>содержание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0" y="796834"/>
            <a:ext cx="9144000" cy="5375366"/>
          </a:xfrm>
        </p:spPr>
        <p:txBody>
          <a:bodyPr/>
          <a:lstStyle/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Адаптивная физическая культура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Концепции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Цель АФК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Задачи АФК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Виды АФК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Функции АФК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Принципы АФК</a:t>
            </a:r>
          </a:p>
          <a:p>
            <a:pPr algn="ctr">
              <a:buFont typeface="Wingdings" pitchFamily="2" charset="2"/>
              <a:buChar char="Ø"/>
            </a:pPr>
            <a:r>
              <a:rPr lang="ru-RU" sz="2800" b="1" dirty="0">
                <a:solidFill>
                  <a:schemeClr val="tx2"/>
                </a:solidFill>
              </a:rPr>
              <a:t>Заключение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p:transition spd="med"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6903" y="369026"/>
            <a:ext cx="9144000" cy="2112917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     Адаптивная физическая культура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     — это комплекс мер спортивно-оздоровительного характера, направленных на реабилитацию, и адаптацию к нормальной социальной среде людей с ограниченными возможностями, преодоление психологических барьеров, препятствующих ощущению полноценной жизни, а также сознанию необходимости своего личного вклада в социальное развитие общества</a:t>
            </a:r>
          </a:p>
        </p:txBody>
      </p:sp>
      <p:pic>
        <p:nvPicPr>
          <p:cNvPr id="33794" name="Picture 2" descr="C:\Users\Сергунчик\Desktop\афк кар\kompleksnaja-programma-adaptivnoj-fizichesko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23274">
            <a:off x="507950" y="2874187"/>
            <a:ext cx="2912657" cy="29126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795" name="Picture 3" descr="C:\Users\Сергунчик\Desktop\афк кар\zanyatiya61623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82588">
            <a:off x="4180930" y="3258024"/>
            <a:ext cx="4043233" cy="24504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796" name="Picture 4" descr="C:\Users\Сергунчик\Desktop\афк кар\adaptivniy-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00395" y="1959429"/>
            <a:ext cx="3331233" cy="2220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169817" y="3383280"/>
            <a:ext cx="4236721" cy="30958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в-третьих</a:t>
            </a:r>
            <a:r>
              <a:rPr lang="ru-RU" dirty="0">
                <a:solidFill>
                  <a:schemeClr val="tx2"/>
                </a:solidFill>
              </a:rPr>
              <a:t>, признание человека как личности, уникальность которой определяется сплавом врожденных особенностей, влиянием среды обитания, в которой она формируется, своеобразием телесной и психической организации, темперамента, интеллектуального потенциала, потребностей, задатков, способностей и т.п.</a:t>
            </a:r>
          </a:p>
          <a:p>
            <a:pPr algn="ctr"/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94320" y="0"/>
            <a:ext cx="4297680" cy="256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во-вторых</a:t>
            </a:r>
            <a:r>
              <a:rPr lang="ru-RU" dirty="0">
                <a:solidFill>
                  <a:schemeClr val="tx2"/>
                </a:solidFill>
              </a:rPr>
              <a:t>, понимание человека как целостной неделимой сущности, в которой интегрируется биологическое и духовное, психосоматическое и </a:t>
            </a:r>
            <a:r>
              <a:rPr lang="ru-RU" dirty="0" err="1">
                <a:solidFill>
                  <a:schemeClr val="tx2"/>
                </a:solidFill>
              </a:rPr>
              <a:t>социокультурное</a:t>
            </a:r>
            <a:r>
              <a:rPr lang="ru-RU" dirty="0">
                <a:solidFill>
                  <a:schemeClr val="tx2"/>
                </a:solidFill>
              </a:rPr>
              <a:t> единство</a:t>
            </a:r>
          </a:p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611292" y="3984171"/>
            <a:ext cx="4580708" cy="2481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в-четвертых</a:t>
            </a:r>
            <a:r>
              <a:rPr lang="ru-RU" dirty="0">
                <a:solidFill>
                  <a:schemeClr val="tx2"/>
                </a:solidFill>
              </a:rPr>
              <a:t>, признание личности как существа свободного, одухотворенного, нравственного, природной основой которого является добро, чувства справедливости, сострадания, милосердия</a:t>
            </a:r>
          </a:p>
          <a:p>
            <a:pPr algn="ctr"/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0" y="195944"/>
            <a:ext cx="4232367" cy="254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во-первых</a:t>
            </a:r>
            <a:r>
              <a:rPr lang="ru-RU" dirty="0">
                <a:solidFill>
                  <a:schemeClr val="tx2"/>
                </a:solidFill>
              </a:rPr>
              <a:t>, утверждение человека как высшей ценности на земле независимо от здоровья; нет ни чего дороже, чем жизнь человека, приоритета человека как высшей ценности образования и культуры</a:t>
            </a: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22915" y="2137954"/>
            <a:ext cx="4558937" cy="27214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в-пятых</a:t>
            </a:r>
            <a:r>
              <a:rPr lang="ru-RU" dirty="0">
                <a:solidFill>
                  <a:schemeClr val="tx2"/>
                </a:solidFill>
              </a:rPr>
              <a:t>, способность личности к самопознанию, саморазвитию, самореализации и творчеству во всех сферах жизни деятельности, в том числе ФК</a:t>
            </a:r>
          </a:p>
          <a:p>
            <a:pPr algn="ctr"/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519747" y="522515"/>
            <a:ext cx="2978332" cy="13062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rgbClr val="00B0F0"/>
                </a:solidFill>
              </a:rPr>
              <a:t>концепции</a:t>
            </a:r>
          </a:p>
        </p:txBody>
      </p:sp>
    </p:spTree>
    <p:extLst>
      <p:ext uri="{BB962C8B-B14F-4D97-AF65-F5344CB8AC3E}">
        <p14:creationId xmlns:p14="http://schemas.microsoft.com/office/powerpoint/2010/main" val="1514594706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1886" y="695597"/>
            <a:ext cx="11469188" cy="2635431"/>
          </a:xfrm>
        </p:spPr>
        <p:txBody>
          <a:bodyPr/>
          <a:lstStyle/>
          <a:p>
            <a:pPr algn="ctr">
              <a:buNone/>
            </a:pPr>
            <a:r>
              <a:rPr lang="ru-RU" dirty="0"/>
              <a:t>    </a:t>
            </a:r>
            <a:r>
              <a:rPr lang="ru-RU" sz="2400" b="1" dirty="0">
                <a:solidFill>
                  <a:srgbClr val="FF0000"/>
                </a:solidFill>
              </a:rPr>
              <a:t>Цель АФК как вида ФК </a:t>
            </a:r>
            <a:r>
              <a:rPr lang="ru-RU" sz="2400" b="1" dirty="0">
                <a:solidFill>
                  <a:schemeClr val="tx2"/>
                </a:solidFill>
              </a:rPr>
              <a:t>- максимально возможное развитие жизнеспособности человека, имеющего устойчивые отклонения в состоянии здоровья и инвалидность, за обеспечения оптимального режима функционирования отпущенных природой и имеющихся в наличии (оставшихся в процессе жизни) его телесно-двигательных характеристик и духовных сил, их гармонизации для максимально возможной </a:t>
            </a:r>
            <a:r>
              <a:rPr lang="ru-RU" sz="2400" b="1" dirty="0" err="1">
                <a:solidFill>
                  <a:schemeClr val="tx2"/>
                </a:solidFill>
              </a:rPr>
              <a:t>самоактуализации</a:t>
            </a:r>
            <a:r>
              <a:rPr lang="ru-RU" sz="2400" b="1" dirty="0">
                <a:solidFill>
                  <a:schemeClr val="tx2"/>
                </a:solidFill>
              </a:rPr>
              <a:t> в качестве социально и индивидуально значимого субъекта.</a:t>
            </a:r>
          </a:p>
          <a:p>
            <a:endParaRPr lang="ru-RU" dirty="0"/>
          </a:p>
        </p:txBody>
      </p:sp>
      <p:pic>
        <p:nvPicPr>
          <p:cNvPr id="28674" name="Picture 2" descr="C:\Users\Сергунчик\Desktop\афк кар\5a50304060bed361aa4ca6c6e6e511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4537" y="3202182"/>
            <a:ext cx="4719548" cy="31463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867989" y="274320"/>
            <a:ext cx="8229600" cy="927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</a:rPr>
              <a:t>Задачи в АФК можно разделить на две группы:</a:t>
            </a:r>
          </a:p>
          <a:p>
            <a:pPr algn="ctr"/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756263" y="1384663"/>
            <a:ext cx="979714" cy="4441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8530046" y="1332412"/>
            <a:ext cx="875211" cy="5225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/>
          <p:cNvSpPr/>
          <p:nvPr/>
        </p:nvSpPr>
        <p:spPr>
          <a:xfrm>
            <a:off x="444138" y="2286001"/>
            <a:ext cx="5251268" cy="3605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Первая группа задач</a:t>
            </a:r>
            <a:r>
              <a:rPr lang="ru-RU" dirty="0">
                <a:solidFill>
                  <a:schemeClr val="tx2"/>
                </a:solidFill>
              </a:rPr>
              <a:t> вытекает из особенностей занимающихся - лиц с отклонением здоровья и (или) инвалидов. Это коррекционные, компенсаторные и профилактические задачи.</a:t>
            </a:r>
          </a:p>
          <a:p>
            <a:pPr algn="ctr"/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6453053" y="2151017"/>
            <a:ext cx="5325292" cy="36053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Вторая группа</a:t>
            </a:r>
            <a:r>
              <a:rPr lang="ru-RU" dirty="0">
                <a:solidFill>
                  <a:schemeClr val="tx2"/>
                </a:solidFill>
              </a:rPr>
              <a:t> - образовательные, воспитательные, оздоровительно-развивающие задачи - наиболее традиционные для ФК.</a:t>
            </a:r>
          </a:p>
          <a:p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5622" y="0"/>
            <a:ext cx="9144000" cy="79683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Виды </a:t>
            </a:r>
            <a:r>
              <a:rPr lang="ru-RU" b="1" dirty="0" err="1"/>
              <a:t>афк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1257" y="1254035"/>
            <a:ext cx="3749040" cy="519901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Адаптивное физическое воспитание </a:t>
            </a:r>
            <a:r>
              <a:rPr lang="ru-RU" i="1" dirty="0">
                <a:solidFill>
                  <a:schemeClr val="tx2"/>
                </a:solidFill>
              </a:rPr>
              <a:t>(образование)</a:t>
            </a:r>
            <a:r>
              <a:rPr lang="ru-RU" dirty="0">
                <a:solidFill>
                  <a:schemeClr val="tx2"/>
                </a:solidFill>
              </a:rPr>
              <a:t> - компонент (вид) АФК, удовлетворяющий потребности индивида с отклонениями в состоянии здоровья в его подготовке к жизни, бытовой и трудовой деятельности; в формировании положительного и активного отношения к АФК.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88823" y="1210492"/>
            <a:ext cx="3749040" cy="51990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Адаптивный спорт</a:t>
            </a:r>
            <a:r>
              <a:rPr lang="ru-RU" dirty="0">
                <a:solidFill>
                  <a:schemeClr val="tx2"/>
                </a:solidFill>
              </a:rPr>
              <a:t> - компонент (вид) АФК, удовлетворяющий потребности личности в </a:t>
            </a:r>
            <a:r>
              <a:rPr lang="ru-RU" dirty="0" err="1">
                <a:solidFill>
                  <a:schemeClr val="tx2"/>
                </a:solidFill>
              </a:rPr>
              <a:t>самоактуализации</a:t>
            </a:r>
            <a:r>
              <a:rPr lang="ru-RU" dirty="0">
                <a:solidFill>
                  <a:schemeClr val="tx2"/>
                </a:solidFill>
              </a:rPr>
              <a:t>, </a:t>
            </a:r>
            <a:r>
              <a:rPr lang="ru-RU" dirty="0" err="1">
                <a:solidFill>
                  <a:schemeClr val="tx2"/>
                </a:solidFill>
              </a:rPr>
              <a:t>в</a:t>
            </a:r>
            <a:r>
              <a:rPr lang="ru-RU" dirty="0">
                <a:solidFill>
                  <a:schemeClr val="tx2"/>
                </a:solidFill>
              </a:rPr>
              <a:t> максимально возможной самореализации своих способностей, сопоставлении их со способностями других людей; потребности в коммуникативной деятельности и социализации.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103326" y="1180011"/>
            <a:ext cx="3749040" cy="519901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Адаптивная двигательная реакция</a:t>
            </a:r>
            <a:r>
              <a:rPr lang="ru-RU" dirty="0">
                <a:solidFill>
                  <a:schemeClr val="tx2"/>
                </a:solidFill>
              </a:rPr>
              <a:t> - компонент (вид) АФК, позволяющий удовлетворить потребности человека с отклонениями в состоянии здоровья (включая инвалида) в отдыхе, развлечении, интересном проведении досуга, смене вида деятельности, получении удовольствия, в общении.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2698" y="1097280"/>
            <a:ext cx="3513908" cy="540802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Адаптивная физическая реабилитация</a:t>
            </a:r>
            <a:r>
              <a:rPr lang="ru-RU" dirty="0">
                <a:solidFill>
                  <a:schemeClr val="tx2"/>
                </a:solidFill>
              </a:rPr>
              <a:t> - компонент (вид) АФК, удовлетворяющий потребность индивида с отклонении в состоянии здоровья в лечении, восстановлении у него временно утраченных функций (помимо тех, которые утрачены или разрушены на длительный срок или навсегда в связи с основным заболеванием, например, являющимся причиной инвалидности).</a:t>
            </a:r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10892" y="1053737"/>
            <a:ext cx="3513908" cy="540802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err="1">
                <a:solidFill>
                  <a:srgbClr val="FF0000"/>
                </a:solidFill>
              </a:rPr>
              <a:t>Креативные</a:t>
            </a:r>
            <a:r>
              <a:rPr lang="ru-RU" i="1" dirty="0">
                <a:solidFill>
                  <a:srgbClr val="FF0000"/>
                </a:solidFill>
              </a:rPr>
              <a:t> (художественно-музыкальные) телесно-ориентированные практики АФК</a:t>
            </a:r>
            <a:r>
              <a:rPr lang="ru-RU" dirty="0">
                <a:solidFill>
                  <a:schemeClr val="tx2"/>
                </a:solidFill>
              </a:rPr>
              <a:t> - компонент (вид) АФК, удовлетворяющий потребности человека с отклонениями в состоянии здоровья (включая инвалида) в </a:t>
            </a:r>
            <a:r>
              <a:rPr lang="ru-RU" dirty="0" err="1">
                <a:solidFill>
                  <a:schemeClr val="tx2"/>
                </a:solidFill>
              </a:rPr>
              <a:t>самоактуализации</a:t>
            </a:r>
            <a:r>
              <a:rPr lang="ru-RU" dirty="0">
                <a:solidFill>
                  <a:schemeClr val="tx2"/>
                </a:solidFill>
              </a:rPr>
              <a:t>, творческом саморазвитии, самовыражении духовной сущности через движение, музыку, образ (в том числе художественный), другие средства искусства.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25395" y="1088571"/>
            <a:ext cx="3513908" cy="54080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FF0000"/>
                </a:solidFill>
              </a:rPr>
              <a:t>Экстремальные виды двигательной активности</a:t>
            </a:r>
            <a:r>
              <a:rPr lang="ru-RU" dirty="0">
                <a:solidFill>
                  <a:schemeClr val="tx2"/>
                </a:solidFill>
              </a:rPr>
              <a:t> - компонент (вид) АФК, удовлетворяющие потребности лиц с отклонением в состоянии здоровья в риске, повышенном напряжении, потребности испытать себя в необычных, экстремальных условиях, объективно и (или) субъективно опасных для здоровья и даже для жизни.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9040239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1749" y="182880"/>
            <a:ext cx="9144000" cy="5094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Функции адаптивной физической культуры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7016" y="927463"/>
            <a:ext cx="3344092" cy="757646"/>
          </a:xfrm>
          <a:prstGeom prst="round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Педагогические функции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277497" y="857795"/>
            <a:ext cx="3344092" cy="757646"/>
          </a:xfrm>
          <a:prstGeom prst="roundRect">
            <a:avLst/>
          </a:prstGeom>
          <a:solidFill>
            <a:schemeClr val="accent3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Социальные функции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021977" y="718457"/>
            <a:ext cx="0" cy="444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4781004" y="1175657"/>
            <a:ext cx="244275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48195" y="1933303"/>
            <a:ext cx="4206240" cy="433686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q"/>
            </a:pPr>
            <a:r>
              <a:rPr lang="ru-RU" dirty="0"/>
              <a:t>коррекционно-компенсаторная;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профилактическая;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образовательная;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развивающая;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воспитательная;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ценностно-ориентационная;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лечебно-восстановительная;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профессионально-подготовительная;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 err="1"/>
              <a:t>рекреативно-оздоровительная</a:t>
            </a:r>
            <a:r>
              <a:rPr lang="ru-RU" dirty="0"/>
              <a:t>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гедонистическая;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спортивная и соревновательная.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190412" y="1902823"/>
            <a:ext cx="3653245" cy="433686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buFont typeface="Wingdings" pitchFamily="2" charset="2"/>
              <a:buChar char="q"/>
            </a:pPr>
            <a:r>
              <a:rPr lang="ru-RU" dirty="0"/>
              <a:t>гуманистическая;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социализирующая;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интегративная;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коммуникативная;</a:t>
            </a:r>
          </a:p>
          <a:p>
            <a:pPr algn="ctr">
              <a:buFont typeface="Wingdings" pitchFamily="2" charset="2"/>
              <a:buChar char="q"/>
            </a:pPr>
            <a:r>
              <a:rPr lang="ru-RU" dirty="0"/>
              <a:t>зрелищная и эстетическая.</a:t>
            </a:r>
          </a:p>
          <a:p>
            <a:pPr algn="ctr"/>
            <a:endParaRPr lang="ru-RU" dirty="0"/>
          </a:p>
        </p:txBody>
      </p:sp>
      <p:pic>
        <p:nvPicPr>
          <p:cNvPr id="31746" name="Picture 2" descr="C:\Users\Сергунчик\Desktop\афк кар\rabota-s-detmi_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6027" y="2486183"/>
            <a:ext cx="3453755" cy="25952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TS102922391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E382D75-6DC6-4908-8B05-64D061C4B1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TS102922391</Template>
  <TotalTime>0</TotalTime>
  <Words>896</Words>
  <Application>Microsoft Office PowerPoint</Application>
  <PresentationFormat>Широкоэкранный</PresentationFormat>
  <Paragraphs>73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TS102922391</vt:lpstr>
      <vt:lpstr>Адаптивная физическая культура (АФК)</vt:lpstr>
      <vt:lpstr>содержание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Виды афк</vt:lpstr>
      <vt:lpstr>Презентация PowerPoint</vt:lpstr>
      <vt:lpstr>Функции адаптивной физической культуры</vt:lpstr>
      <vt:lpstr>Принципы афк</vt:lpstr>
      <vt:lpstr>Презентация PowerPoint</vt:lpstr>
      <vt:lpstr>Презентация PowerPoint</vt:lpstr>
      <vt:lpstr>заключение</vt:lpstr>
      <vt:lpstr>Спасибо за внимание!!!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2014-03-22T17:55:42Z</dcterms:created>
  <dcterms:modified xsi:type="dcterms:W3CDTF">2020-07-09T06:11:33Z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TC029223919991</vt:lpwstr>
  </property>
</Properties>
</file>